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301" r:id="rId14"/>
    <p:sldId id="269" r:id="rId15"/>
    <p:sldId id="270" r:id="rId16"/>
    <p:sldId id="304" r:id="rId17"/>
    <p:sldId id="272" r:id="rId18"/>
    <p:sldId id="273" r:id="rId19"/>
    <p:sldId id="274" r:id="rId20"/>
    <p:sldId id="306" r:id="rId21"/>
    <p:sldId id="278" r:id="rId22"/>
    <p:sldId id="279" r:id="rId23"/>
    <p:sldId id="283" r:id="rId24"/>
    <p:sldId id="280" r:id="rId25"/>
    <p:sldId id="292" r:id="rId26"/>
    <p:sldId id="308" r:id="rId27"/>
    <p:sldId id="309" r:id="rId28"/>
    <p:sldId id="313" r:id="rId29"/>
    <p:sldId id="302" r:id="rId30"/>
    <p:sldId id="307" r:id="rId31"/>
    <p:sldId id="311" r:id="rId32"/>
    <p:sldId id="305" r:id="rId33"/>
    <p:sldId id="314" r:id="rId34"/>
    <p:sldId id="315" r:id="rId35"/>
    <p:sldId id="316" r:id="rId36"/>
    <p:sldId id="310" r:id="rId37"/>
    <p:sldId id="31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AC0"/>
    <a:srgbClr val="FC0C12"/>
    <a:srgbClr val="FC0CCE"/>
    <a:srgbClr val="E32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5958"/>
  </p:normalViewPr>
  <p:slideViewPr>
    <p:cSldViewPr snapToGrid="0" snapToObjects="1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18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6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252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21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53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224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099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31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93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7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55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95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5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0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63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1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D213-59D3-0443-972B-4625FDDB6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742" y="2986279"/>
            <a:ext cx="7550331" cy="2387600"/>
          </a:xfrm>
        </p:spPr>
        <p:txBody>
          <a:bodyPr>
            <a:normAutofit fontScale="90000"/>
          </a:bodyPr>
          <a:lstStyle/>
          <a:p>
            <a:r>
              <a:rPr lang="en-US" sz="4500" dirty="0">
                <a:latin typeface="Calisto MT" panose="02040603050505030304" pitchFamily="18" charset="0"/>
              </a:rPr>
              <a:t>REANIMACION CARDIOPULMONAR </a:t>
            </a:r>
            <a:br>
              <a:rPr lang="en-US" sz="4500" dirty="0">
                <a:latin typeface="Calisto MT" panose="02040603050505030304" pitchFamily="18" charset="0"/>
              </a:rPr>
            </a:br>
            <a:r>
              <a:rPr lang="en-US" sz="4500" dirty="0" smtClean="0">
                <a:latin typeface="Calisto MT" panose="02040603050505030304" pitchFamily="18" charset="0"/>
              </a:rPr>
              <a:t>EN NIÑOS</a:t>
            </a:r>
            <a:br>
              <a:rPr lang="en-US" sz="4500" dirty="0" smtClean="0">
                <a:latin typeface="Calisto MT" panose="02040603050505030304" pitchFamily="18" charset="0"/>
              </a:rPr>
            </a:br>
            <a:r>
              <a:rPr lang="en-US" sz="4500" dirty="0">
                <a:latin typeface="Calisto MT" panose="02040603050505030304" pitchFamily="18" charset="0"/>
              </a:rPr>
              <a:t/>
            </a:r>
            <a:br>
              <a:rPr lang="en-US" sz="4500" dirty="0">
                <a:latin typeface="Calisto MT" panose="02040603050505030304" pitchFamily="18" charset="0"/>
              </a:rPr>
            </a:br>
            <a:r>
              <a:rPr lang="en-US" sz="4500" dirty="0" err="1" smtClean="0">
                <a:latin typeface="Calisto MT" panose="02040603050505030304" pitchFamily="18" charset="0"/>
              </a:rPr>
              <a:t>Curso</a:t>
            </a:r>
            <a:r>
              <a:rPr lang="en-US" sz="4500" dirty="0" smtClean="0">
                <a:latin typeface="Calisto MT" panose="02040603050505030304" pitchFamily="18" charset="0"/>
              </a:rPr>
              <a:t> </a:t>
            </a:r>
            <a:r>
              <a:rPr lang="en-US" sz="4500" dirty="0">
                <a:latin typeface="Calisto MT" panose="02040603050505030304" pitchFamily="18" charset="0"/>
              </a:rPr>
              <a:t>para padres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40"/>
          <a:stretch/>
        </p:blipFill>
        <p:spPr>
          <a:xfrm>
            <a:off x="128180" y="0"/>
            <a:ext cx="4665889" cy="222444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009373" y="5013"/>
            <a:ext cx="4343400" cy="3223337"/>
            <a:chOff x="7904870" y="92691"/>
            <a:chExt cx="4343400" cy="3223337"/>
          </a:xfrm>
        </p:grpSpPr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7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942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B8BC-89EE-A644-A00D-DACB0E1A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3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ES MUY IMPORTANTE QUE USTED CONOZCA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3541-DC21-1440-8CF3-FA2720EC9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1004"/>
            <a:ext cx="10515600" cy="4032477"/>
          </a:xfrm>
        </p:spPr>
        <p:txBody>
          <a:bodyPr/>
          <a:lstStyle/>
          <a:p>
            <a:r>
              <a:rPr lang="es-AR" dirty="0" smtClean="0">
                <a:latin typeface="Calisto MT" panose="02040603050505030304" pitchFamily="18" charset="0"/>
              </a:rPr>
              <a:t>1.   El lugar al cual llevará a su hijo en caso de  emergencia.</a:t>
            </a:r>
          </a:p>
          <a:p>
            <a:endParaRPr lang="es-AR" dirty="0" smtClean="0">
              <a:latin typeface="Calisto MT" panose="02040603050505030304" pitchFamily="18" charset="0"/>
            </a:endParaRPr>
          </a:p>
          <a:p>
            <a:r>
              <a:rPr lang="es-AR" dirty="0" smtClean="0">
                <a:latin typeface="Calisto MT" panose="02040603050505030304" pitchFamily="18" charset="0"/>
              </a:rPr>
              <a:t>2.   Si ese lugar funciona las 24 </a:t>
            </a:r>
            <a:r>
              <a:rPr lang="es-AR" dirty="0" err="1" smtClean="0">
                <a:latin typeface="Calisto MT" panose="02040603050505030304" pitchFamily="18" charset="0"/>
              </a:rPr>
              <a:t>hs</a:t>
            </a:r>
            <a:r>
              <a:rPr lang="es-AR" dirty="0" smtClean="0">
                <a:latin typeface="Calisto MT" panose="02040603050505030304" pitchFamily="18" charset="0"/>
              </a:rPr>
              <a:t> los 365 días del año</a:t>
            </a:r>
          </a:p>
          <a:p>
            <a:pPr marL="0" indent="0">
              <a:buNone/>
            </a:pPr>
            <a:endParaRPr lang="en-US" dirty="0">
              <a:latin typeface="Calisto MT" panose="0204060305050503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041319" y="10146"/>
            <a:ext cx="2150681" cy="1527103"/>
            <a:chOff x="7904870" y="92691"/>
            <a:chExt cx="4343400" cy="3223337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6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40"/>
          <a:stretch/>
        </p:blipFill>
        <p:spPr>
          <a:xfrm>
            <a:off x="128180" y="0"/>
            <a:ext cx="2575599" cy="122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5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87E4-DD20-9043-84D3-91FDCBD8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ES MUY IMPORTANTE QUE USTED CONOZCA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CC473-7A85-2A42-80C5-5B1B769FD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3663"/>
            <a:ext cx="10515600" cy="4032477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Calisto MT" panose="02040603050505030304" pitchFamily="18" charset="0"/>
              </a:rPr>
              <a:t>3- </a:t>
            </a:r>
            <a:r>
              <a:rPr lang="es-AR" dirty="0" smtClean="0">
                <a:latin typeface="Calisto MT" panose="02040603050505030304" pitchFamily="18" charset="0"/>
              </a:rPr>
              <a:t>Que medio de transporte utilizará para llegar hasta ese  lugar:</a:t>
            </a:r>
          </a:p>
          <a:p>
            <a:pPr lvl="1" algn="just"/>
            <a:r>
              <a:rPr lang="es-AR" dirty="0" smtClean="0">
                <a:latin typeface="Calisto MT" panose="02040603050505030304" pitchFamily="18" charset="0"/>
              </a:rPr>
              <a:t>Ambulancia del servicio de emergencia público o privado (obra social – prepaga)</a:t>
            </a:r>
          </a:p>
          <a:p>
            <a:pPr lvl="1" algn="just"/>
            <a:r>
              <a:rPr lang="es-AR" dirty="0" smtClean="0">
                <a:latin typeface="Calisto MT" panose="02040603050505030304" pitchFamily="18" charset="0"/>
              </a:rPr>
              <a:t>Taxi</a:t>
            </a:r>
          </a:p>
          <a:p>
            <a:pPr lvl="1" algn="just"/>
            <a:r>
              <a:rPr lang="es-AR" dirty="0" smtClean="0">
                <a:latin typeface="Calisto MT" panose="02040603050505030304" pitchFamily="18" charset="0"/>
              </a:rPr>
              <a:t>Algún vecino con auto que esté disponible</a:t>
            </a:r>
          </a:p>
          <a:p>
            <a:pPr marL="0" indent="0" algn="just">
              <a:buNone/>
            </a:pPr>
            <a:endParaRPr lang="es-AR" dirty="0" smtClean="0">
              <a:latin typeface="Calisto MT" panose="02040603050505030304" pitchFamily="18" charset="0"/>
            </a:endParaRPr>
          </a:p>
          <a:p>
            <a:pPr algn="just"/>
            <a:r>
              <a:rPr lang="es-AR" dirty="0" smtClean="0">
                <a:latin typeface="Calisto MT" panose="02040603050505030304" pitchFamily="18" charset="0"/>
              </a:rPr>
              <a:t>4- Con quien dejará a los otros niños pequeños que se encuentren en su casa en el momento de la emergencia</a:t>
            </a:r>
            <a:endParaRPr lang="es-AR" dirty="0">
              <a:latin typeface="Calisto MT" panose="0204060305050503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332720" y="92692"/>
            <a:ext cx="1915550" cy="1448726"/>
            <a:chOff x="7904870" y="92691"/>
            <a:chExt cx="4343400" cy="3223337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6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2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8441-E6F3-E049-B8AC-F7F9EEEA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7850"/>
            <a:ext cx="10515600" cy="1325563"/>
          </a:xfrm>
        </p:spPr>
        <p:txBody>
          <a:bodyPr/>
          <a:lstStyle/>
          <a:p>
            <a:r>
              <a:rPr lang="en-US" b="1" dirty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EVALUACIÓN DEL NIÑO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4A3B3-0FBC-174C-B1AF-DB59216F2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90" y="3097521"/>
            <a:ext cx="10515600" cy="4032477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Calisto MT" panose="02040603050505030304" pitchFamily="18" charset="0"/>
              </a:rPr>
              <a:t>Color de piel y mucosas</a:t>
            </a:r>
          </a:p>
          <a:p>
            <a:pPr marL="0" indent="0">
              <a:buNone/>
            </a:pPr>
            <a:endParaRPr lang="es-AR" dirty="0" smtClean="0">
              <a:latin typeface="Calisto MT" panose="02040603050505030304" pitchFamily="18" charset="0"/>
            </a:endParaRPr>
          </a:p>
          <a:p>
            <a:r>
              <a:rPr lang="es-AR" dirty="0" smtClean="0">
                <a:latin typeface="Calisto MT" panose="02040603050505030304" pitchFamily="18" charset="0"/>
              </a:rPr>
              <a:t>Tono muscular</a:t>
            </a:r>
          </a:p>
          <a:p>
            <a:pPr marL="0" indent="0">
              <a:buNone/>
            </a:pPr>
            <a:endParaRPr lang="es-AR" dirty="0" smtClean="0">
              <a:latin typeface="Calisto MT" panose="02040603050505030304" pitchFamily="18" charset="0"/>
            </a:endParaRPr>
          </a:p>
          <a:p>
            <a:r>
              <a:rPr lang="es-AR" dirty="0" smtClean="0">
                <a:latin typeface="Calisto MT" panose="02040603050505030304" pitchFamily="18" charset="0"/>
              </a:rPr>
              <a:t>Esfuerzo respiratorio presente o ausente</a:t>
            </a:r>
            <a:endParaRPr lang="es-AR" dirty="0">
              <a:latin typeface="Calisto MT" panose="0204060305050503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9836330" y="92691"/>
            <a:ext cx="2411939" cy="1736109"/>
            <a:chOff x="7904870" y="92691"/>
            <a:chExt cx="4343400" cy="3223337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6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2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5F6962-61EB-B743-8248-49572467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9" y="1101769"/>
            <a:ext cx="8150851" cy="532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upo 4"/>
          <p:cNvGrpSpPr/>
          <p:nvPr/>
        </p:nvGrpSpPr>
        <p:grpSpPr>
          <a:xfrm>
            <a:off x="10371908" y="92692"/>
            <a:ext cx="1876361" cy="1383412"/>
            <a:chOff x="7904870" y="92691"/>
            <a:chExt cx="4343400" cy="3223337"/>
          </a:xfrm>
        </p:grpSpPr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7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7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936AA-A667-744B-A436-EDF202488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PRIMERAS MEDIDAS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BE7E5-C9FA-574E-AFF9-53327664E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8430"/>
            <a:ext cx="4229100" cy="4366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 smtClean="0">
                <a:latin typeface="Calisto MT" panose="02040603050505030304" pitchFamily="18" charset="0"/>
              </a:rPr>
              <a:t>Para iniciar la reanimación, debemos:</a:t>
            </a:r>
          </a:p>
          <a:p>
            <a:pPr marL="0" indent="0">
              <a:buNone/>
            </a:pPr>
            <a:endParaRPr lang="en-US" dirty="0">
              <a:latin typeface="Calisto MT" panose="02040603050505030304" pitchFamily="18" charset="0"/>
            </a:endParaRPr>
          </a:p>
          <a:p>
            <a:r>
              <a:rPr lang="es-AR" dirty="0" smtClean="0">
                <a:latin typeface="Calisto MT" panose="02040603050505030304" pitchFamily="18" charset="0"/>
              </a:rPr>
              <a:t>Acostar al niño boca arriba sobre una superficie horizontal y firme</a:t>
            </a:r>
          </a:p>
          <a:p>
            <a:r>
              <a:rPr lang="es-AR" dirty="0" smtClean="0">
                <a:latin typeface="Calisto MT" panose="02040603050505030304" pitchFamily="18" charset="0"/>
              </a:rPr>
              <a:t>Sacarle la ropa para poder observar el pecho</a:t>
            </a:r>
          </a:p>
          <a:p>
            <a:pPr marL="0" indent="0">
              <a:buNone/>
            </a:pPr>
            <a:endParaRPr lang="en-US" dirty="0">
              <a:latin typeface="Calisto MT" panose="02040603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3B3AD-42BF-0A42-8D15-31FFCDAE3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2048079"/>
            <a:ext cx="6676455" cy="446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upo 4"/>
          <p:cNvGrpSpPr/>
          <p:nvPr/>
        </p:nvGrpSpPr>
        <p:grpSpPr>
          <a:xfrm>
            <a:off x="10254342" y="92692"/>
            <a:ext cx="1993927" cy="1500978"/>
            <a:chOff x="7904870" y="92691"/>
            <a:chExt cx="4343400" cy="3223337"/>
          </a:xfrm>
        </p:grpSpPr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7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47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520D-4CB5-C34D-8C7E-1052038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A. </a:t>
            </a:r>
            <a:r>
              <a:rPr lang="en-US" b="1" dirty="0" err="1">
                <a:latin typeface="Calisto MT" panose="02040603050505030304" pitchFamily="18" charset="0"/>
                <a:ea typeface="Arial"/>
                <a:cs typeface="Arial"/>
                <a:sym typeface="Arial"/>
              </a:rPr>
              <a:t>Establecer</a:t>
            </a:r>
            <a:r>
              <a:rPr lang="en-US" b="1" dirty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 una </a:t>
            </a:r>
            <a:r>
              <a:rPr lang="en-US" b="1" dirty="0" err="1">
                <a:latin typeface="Calisto MT" panose="02040603050505030304" pitchFamily="18" charset="0"/>
                <a:ea typeface="Arial"/>
                <a:cs typeface="Arial"/>
                <a:sym typeface="Arial"/>
              </a:rPr>
              <a:t>vía</a:t>
            </a:r>
            <a:r>
              <a:rPr lang="en-US" b="1" dirty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Calisto MT" panose="02040603050505030304" pitchFamily="18" charset="0"/>
                <a:ea typeface="Arial"/>
                <a:cs typeface="Arial"/>
                <a:sym typeface="Arial"/>
              </a:rPr>
              <a:t>aérea</a:t>
            </a:r>
            <a:r>
              <a:rPr lang="en-US" b="1" dirty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 permeable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87269-F9AC-D043-A267-A9CFAEA2E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>
                <a:latin typeface="Calisto MT" panose="02040603050505030304" pitchFamily="18" charset="0"/>
              </a:rPr>
              <a:t>Colocar al niño en posición correcta:</a:t>
            </a:r>
          </a:p>
          <a:p>
            <a:pPr marL="0" indent="0">
              <a:buNone/>
            </a:pPr>
            <a:r>
              <a:rPr lang="es-AR" sz="1800" dirty="0" smtClean="0">
                <a:latin typeface="Calisto MT" panose="02040603050505030304" pitchFamily="18" charset="0"/>
              </a:rPr>
              <a:t>(especial cuidado con bebés pequeños por </a:t>
            </a:r>
          </a:p>
          <a:p>
            <a:pPr marL="0" indent="0">
              <a:buNone/>
            </a:pPr>
            <a:r>
              <a:rPr lang="es-AR" sz="1800" dirty="0">
                <a:latin typeface="Calisto MT" panose="02040603050505030304" pitchFamily="18" charset="0"/>
              </a:rPr>
              <a:t>o</a:t>
            </a:r>
            <a:r>
              <a:rPr lang="es-AR" sz="1800" dirty="0" smtClean="0">
                <a:latin typeface="Calisto MT" panose="02040603050505030304" pitchFamily="18" charset="0"/>
              </a:rPr>
              <a:t>ccipucio prominente)</a:t>
            </a:r>
            <a:endParaRPr lang="es-AR" sz="1800" dirty="0" smtClean="0">
              <a:latin typeface="Calisto MT" panose="02040603050505030304" pitchFamily="18" charset="0"/>
            </a:endParaRPr>
          </a:p>
          <a:p>
            <a:pPr marL="0" indent="0">
              <a:buNone/>
            </a:pPr>
            <a:endParaRPr lang="es-AR" dirty="0" smtClean="0">
              <a:latin typeface="Calisto MT" panose="02040603050505030304" pitchFamily="18" charset="0"/>
            </a:endParaRPr>
          </a:p>
          <a:p>
            <a:pPr marL="0" indent="0">
              <a:buNone/>
            </a:pPr>
            <a:endParaRPr lang="es-AR" dirty="0" smtClean="0">
              <a:latin typeface="Calisto MT" panose="02040603050505030304" pitchFamily="18" charset="0"/>
            </a:endParaRPr>
          </a:p>
          <a:p>
            <a:r>
              <a:rPr lang="es-AR" dirty="0" smtClean="0">
                <a:latin typeface="Calisto MT" panose="02040603050505030304" pitchFamily="18" charset="0"/>
              </a:rPr>
              <a:t>Posición incorrecta</a:t>
            </a:r>
            <a:endParaRPr lang="es-AR" dirty="0">
              <a:latin typeface="Calisto MT" panose="02040603050505030304" pitchFamily="18" charset="0"/>
            </a:endParaRPr>
          </a:p>
        </p:txBody>
      </p:sp>
      <p:pic>
        <p:nvPicPr>
          <p:cNvPr id="4" name="Google Shape;281;p21">
            <a:extLst>
              <a:ext uri="{FF2B5EF4-FFF2-40B4-BE49-F238E27FC236}">
                <a16:creationId xmlns:a16="http://schemas.microsoft.com/office/drawing/2014/main" id="{E88B1C2A-E48F-AA46-988F-DBFEF25AB1C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0141" y="2072934"/>
            <a:ext cx="2851150" cy="181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0;p21">
            <a:extLst>
              <a:ext uri="{FF2B5EF4-FFF2-40B4-BE49-F238E27FC236}">
                <a16:creationId xmlns:a16="http://schemas.microsoft.com/office/drawing/2014/main" id="{23592052-11FC-3643-8A8D-B6F6E7007C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3169" y="4178414"/>
            <a:ext cx="5554662" cy="20700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ultiplicar 5"/>
          <p:cNvSpPr/>
          <p:nvPr/>
        </p:nvSpPr>
        <p:spPr>
          <a:xfrm>
            <a:off x="6336406" y="5664066"/>
            <a:ext cx="489398" cy="476519"/>
          </a:xfrm>
          <a:prstGeom prst="mathMultiply">
            <a:avLst/>
          </a:prstGeom>
          <a:solidFill>
            <a:srgbClr val="FC0C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Multiplicar 6"/>
          <p:cNvSpPr/>
          <p:nvPr/>
        </p:nvSpPr>
        <p:spPr>
          <a:xfrm>
            <a:off x="9463826" y="5569510"/>
            <a:ext cx="489398" cy="476519"/>
          </a:xfrm>
          <a:prstGeom prst="mathMultiply">
            <a:avLst/>
          </a:prstGeom>
          <a:solidFill>
            <a:srgbClr val="FC0C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8" name="Grupo 7"/>
          <p:cNvGrpSpPr/>
          <p:nvPr/>
        </p:nvGrpSpPr>
        <p:grpSpPr>
          <a:xfrm>
            <a:off x="10587830" y="92691"/>
            <a:ext cx="1660439" cy="1370349"/>
            <a:chOff x="7904870" y="92691"/>
            <a:chExt cx="4343400" cy="3223337"/>
          </a:xfrm>
        </p:grpSpPr>
        <p:pic>
          <p:nvPicPr>
            <p:cNvPr id="9" name="Imagen 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10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28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28A5DA-2D48-774B-9938-9D0434A0A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98" y="2399101"/>
            <a:ext cx="4470400" cy="298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FDA1D8-5D90-754B-B623-D4B5EDAED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478" y="2425227"/>
            <a:ext cx="4457700" cy="298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Notched Right Arrow 5">
            <a:extLst>
              <a:ext uri="{FF2B5EF4-FFF2-40B4-BE49-F238E27FC236}">
                <a16:creationId xmlns:a16="http://schemas.microsoft.com/office/drawing/2014/main" id="{BF358E57-06F4-3441-91B0-4D79CB72090C}"/>
              </a:ext>
            </a:extLst>
          </p:cNvPr>
          <p:cNvSpPr/>
          <p:nvPr/>
        </p:nvSpPr>
        <p:spPr>
          <a:xfrm>
            <a:off x="5116513" y="2952523"/>
            <a:ext cx="1657350" cy="12001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7" name="Grupo 6"/>
          <p:cNvGrpSpPr/>
          <p:nvPr/>
        </p:nvGrpSpPr>
        <p:grpSpPr>
          <a:xfrm>
            <a:off x="10149840" y="92692"/>
            <a:ext cx="2098430" cy="1631606"/>
            <a:chOff x="7904870" y="92691"/>
            <a:chExt cx="4343400" cy="3223337"/>
          </a:xfrm>
        </p:grpSpPr>
        <p:pic>
          <p:nvPicPr>
            <p:cNvPr id="8" name="Imagen 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9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35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9BC2-1B31-3147-AD26-30D065FA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dk1"/>
                </a:solidFill>
                <a:latin typeface="Calisto MT" panose="02040603050505030304" pitchFamily="18" charset="0"/>
              </a:rPr>
              <a:t>B: INICIAMOS LA VENTILACIÓN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09A4D-8F07-D74B-B836-3EEC5893BCD4}"/>
              </a:ext>
            </a:extLst>
          </p:cNvPr>
          <p:cNvSpPr/>
          <p:nvPr/>
        </p:nvSpPr>
        <p:spPr>
          <a:xfrm>
            <a:off x="4097168" y="2521032"/>
            <a:ext cx="3237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latin typeface="Calisto MT" panose="02040603050505030304" pitchFamily="18" charset="0"/>
              </a:rPr>
              <a:t>VENTILACIÓN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3C83F1-CA18-C14F-96F1-6B57F01BAD73}"/>
              </a:ext>
            </a:extLst>
          </p:cNvPr>
          <p:cNvSpPr/>
          <p:nvPr/>
        </p:nvSpPr>
        <p:spPr>
          <a:xfrm>
            <a:off x="3268381" y="4267408"/>
            <a:ext cx="4427330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x-none" sz="2400" dirty="0">
                <a:latin typeface="Calisto MT" panose="02040603050505030304" pitchFamily="18" charset="0"/>
              </a:rPr>
              <a:t>Respiración boca a boca </a:t>
            </a:r>
            <a:r>
              <a:rPr lang="x-none" sz="2400" dirty="0" smtClean="0">
                <a:latin typeface="Calisto MT" panose="02040603050505030304" pitchFamily="18" charset="0"/>
              </a:rPr>
              <a:t>ó </a:t>
            </a:r>
            <a:r>
              <a:rPr lang="x-none" sz="2400" dirty="0">
                <a:latin typeface="Calisto MT" panose="02040603050505030304" pitchFamily="18" charset="0"/>
              </a:rPr>
              <a:t>boca a </a:t>
            </a:r>
            <a:r>
              <a:rPr lang="x-none" sz="2400" dirty="0" smtClean="0">
                <a:latin typeface="Calisto MT" panose="02040603050505030304" pitchFamily="18" charset="0"/>
              </a:rPr>
              <a:t>boca</a:t>
            </a:r>
            <a:r>
              <a:rPr lang="es-AR" sz="2400" dirty="0" smtClean="0">
                <a:latin typeface="Calisto MT" panose="02040603050505030304" pitchFamily="18" charset="0"/>
              </a:rPr>
              <a:t>/nariz</a:t>
            </a:r>
            <a:endParaRPr lang="x-none" sz="2400" dirty="0">
              <a:latin typeface="Calisto MT" panose="02040603050505030304" pitchFamily="18" charset="0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5102119" y="3340840"/>
            <a:ext cx="759854" cy="691535"/>
          </a:xfrm>
          <a:prstGeom prst="downArrow">
            <a:avLst/>
          </a:prstGeom>
          <a:solidFill>
            <a:srgbClr val="FC0C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" name="Grupo 5"/>
          <p:cNvGrpSpPr/>
          <p:nvPr/>
        </p:nvGrpSpPr>
        <p:grpSpPr>
          <a:xfrm>
            <a:off x="10424160" y="92691"/>
            <a:ext cx="1824110" cy="1396475"/>
            <a:chOff x="7904870" y="92691"/>
            <a:chExt cx="4343400" cy="3223337"/>
          </a:xfrm>
        </p:grpSpPr>
        <p:pic>
          <p:nvPicPr>
            <p:cNvPr id="7" name="Imagen 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8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13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89CE-5ECD-1047-AD90-70544F28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dk1"/>
                </a:solidFill>
                <a:latin typeface="Calisto MT" panose="02040603050505030304" pitchFamily="18" charset="0"/>
              </a:rPr>
              <a:t>                             B</a:t>
            </a:r>
            <a:r>
              <a:rPr lang="en-US" b="1" dirty="0">
                <a:solidFill>
                  <a:schemeClr val="dk1"/>
                </a:solidFill>
                <a:latin typeface="Calisto MT" panose="02040603050505030304" pitchFamily="18" charset="0"/>
              </a:rPr>
              <a:t>: </a:t>
            </a:r>
            <a:r>
              <a:rPr lang="en-US" b="1" dirty="0" smtClean="0">
                <a:solidFill>
                  <a:schemeClr val="dk1"/>
                </a:solidFill>
                <a:latin typeface="Calisto MT" panose="02040603050505030304" pitchFamily="18" charset="0"/>
              </a:rPr>
              <a:t>VENTILACIÓN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F5B51-EFA6-A142-A6A6-022EE4424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2166"/>
            <a:ext cx="10515600" cy="4340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 smtClean="0">
                <a:latin typeface="Calisto MT" panose="02040603050505030304" pitchFamily="18" charset="0"/>
              </a:rPr>
              <a:t>Ventilación: Respiración boca a boca-nariz </a:t>
            </a:r>
            <a:r>
              <a:rPr lang="es-AR" b="1" dirty="0" err="1" smtClean="0">
                <a:latin typeface="Calisto MT" panose="02040603050505030304" pitchFamily="18" charset="0"/>
              </a:rPr>
              <a:t>ó</a:t>
            </a:r>
            <a:r>
              <a:rPr lang="es-AR" b="1" dirty="0" smtClean="0">
                <a:latin typeface="Calisto MT" panose="02040603050505030304" pitchFamily="18" charset="0"/>
              </a:rPr>
              <a:t> boca a boca.</a:t>
            </a:r>
          </a:p>
          <a:p>
            <a:pPr marL="0" indent="0">
              <a:buNone/>
            </a:pPr>
            <a:r>
              <a:rPr lang="es-AR" b="1" dirty="0" smtClean="0">
                <a:latin typeface="Calisto MT" panose="02040603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s-AR" b="1" dirty="0" smtClean="0">
                <a:latin typeface="Calisto MT" panose="02040603050505030304" pitchFamily="18" charset="0"/>
              </a:rPr>
              <a:t>Técnica: </a:t>
            </a:r>
            <a:endParaRPr lang="es-AR" dirty="0" smtClean="0">
              <a:latin typeface="Calisto MT" panose="02040603050505030304" pitchFamily="18" charset="0"/>
            </a:endParaRPr>
          </a:p>
          <a:p>
            <a:r>
              <a:rPr lang="es-AR" dirty="0" smtClean="0">
                <a:latin typeface="Calisto MT" panose="02040603050505030304" pitchFamily="18" charset="0"/>
                <a:cs typeface="Arial" panose="020B0604020202020204" pitchFamily="34" charset="0"/>
              </a:rPr>
              <a:t>Lactantes: cubrir boca y nariz del bebe con los labios.</a:t>
            </a:r>
          </a:p>
          <a:p>
            <a:pPr marL="0" indent="0">
              <a:buNone/>
            </a:pPr>
            <a:endParaRPr lang="es-AR" dirty="0" smtClean="0"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r>
              <a:rPr lang="es-AR" dirty="0" smtClean="0">
                <a:latin typeface="Calisto MT" panose="02040603050505030304" pitchFamily="18" charset="0"/>
                <a:cs typeface="Arial" panose="020B0604020202020204" pitchFamily="34" charset="0"/>
              </a:rPr>
              <a:t>Niños mayores: cubrir con nuestros labios la boca del niños</a:t>
            </a:r>
            <a:endParaRPr lang="es-AR" dirty="0">
              <a:latin typeface="Calisto MT" panose="020406030505050303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659290" y="92691"/>
            <a:ext cx="1588979" cy="1122155"/>
            <a:chOff x="7904870" y="92691"/>
            <a:chExt cx="4343400" cy="3223337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6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3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F440-B821-D348-BCCE-0ED35BCE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69069"/>
            <a:ext cx="9601196" cy="1303867"/>
          </a:xfrm>
        </p:spPr>
        <p:txBody>
          <a:bodyPr/>
          <a:lstStyle/>
          <a:p>
            <a:r>
              <a:rPr lang="en-US" b="1" dirty="0" smtClean="0">
                <a:solidFill>
                  <a:schemeClr val="dk1"/>
                </a:solidFill>
                <a:latin typeface="Calisto MT" panose="02040603050505030304" pitchFamily="18" charset="0"/>
              </a:rPr>
              <a:t>                           B:    VENTILACIÓN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A489E-4906-BD47-BCEB-F7943C75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352" y="2402062"/>
            <a:ext cx="10515600" cy="4032477"/>
          </a:xfrm>
        </p:spPr>
        <p:txBody>
          <a:bodyPr/>
          <a:lstStyle/>
          <a:p>
            <a:r>
              <a:rPr lang="es-AR" b="1" dirty="0" smtClean="0">
                <a:latin typeface="Calisto MT" panose="02040603050505030304" pitchFamily="18" charset="0"/>
              </a:rPr>
              <a:t>FRECUENCIA</a:t>
            </a:r>
            <a:r>
              <a:rPr lang="es-AR" dirty="0" smtClean="0">
                <a:latin typeface="Calisto MT" panose="02040603050505030304" pitchFamily="18" charset="0"/>
              </a:rPr>
              <a:t>:    Dar 2 ventilaciones (soplidos) efectivas...</a:t>
            </a:r>
          </a:p>
          <a:p>
            <a:endParaRPr lang="es-AR" dirty="0" smtClean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s-AR" sz="3200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Una ventilación efectiva es aquella que logra elevar el pecho del niño </a:t>
            </a:r>
            <a:endParaRPr lang="es-AR" sz="3200" dirty="0" smtClean="0">
              <a:solidFill>
                <a:srgbClr val="FF0000"/>
              </a:solidFill>
              <a:latin typeface="Calisto MT" panose="02040603050505030304" pitchFamily="18" charset="0"/>
            </a:endParaRPr>
          </a:p>
          <a:p>
            <a:endParaRPr lang="en-US" dirty="0">
              <a:latin typeface="Calisto MT" panose="02040603050505030304" pitchFamily="18" charset="0"/>
            </a:endParaRPr>
          </a:p>
          <a:p>
            <a:endParaRPr lang="x-none" dirty="0">
              <a:latin typeface="Calisto MT" panose="0204060305050503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293530" y="92691"/>
            <a:ext cx="1954739" cy="1461789"/>
            <a:chOff x="7904870" y="92691"/>
            <a:chExt cx="4343400" cy="3223337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6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9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9;p8">
            <a:extLst>
              <a:ext uri="{FF2B5EF4-FFF2-40B4-BE49-F238E27FC236}">
                <a16:creationId xmlns:a16="http://schemas.microsoft.com/office/drawing/2014/main" id="{FAB085B0-8251-3B41-BB86-91464B43CB7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0436" y="2144485"/>
            <a:ext cx="9898063" cy="361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oogle Shape;60;p8">
            <a:extLst>
              <a:ext uri="{FF2B5EF4-FFF2-40B4-BE49-F238E27FC236}">
                <a16:creationId xmlns:a16="http://schemas.microsoft.com/office/drawing/2014/main" id="{1806EED6-B954-F04D-AF62-2FD27F11ACD4}"/>
              </a:ext>
            </a:extLst>
          </p:cNvPr>
          <p:cNvGrpSpPr/>
          <p:nvPr/>
        </p:nvGrpSpPr>
        <p:grpSpPr>
          <a:xfrm>
            <a:off x="1536700" y="5442564"/>
            <a:ext cx="5286650" cy="683518"/>
            <a:chOff x="521" y="3521"/>
            <a:chExt cx="3364" cy="329"/>
          </a:xfrm>
        </p:grpSpPr>
        <p:sp>
          <p:nvSpPr>
            <p:cNvPr id="10" name="Google Shape;61;p8">
              <a:extLst>
                <a:ext uri="{FF2B5EF4-FFF2-40B4-BE49-F238E27FC236}">
                  <a16:creationId xmlns:a16="http://schemas.microsoft.com/office/drawing/2014/main" id="{EA51E93E-4264-D140-95A9-E6F7F44F1576}"/>
                </a:ext>
              </a:extLst>
            </p:cNvPr>
            <p:cNvSpPr/>
            <p:nvPr/>
          </p:nvSpPr>
          <p:spPr>
            <a:xfrm>
              <a:off x="521" y="3521"/>
              <a:ext cx="3300" cy="300"/>
            </a:xfrm>
            <a:prstGeom prst="roundRect">
              <a:avLst>
                <a:gd name="adj" fmla="val 73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Google Shape;62;p8">
              <a:extLst>
                <a:ext uri="{FF2B5EF4-FFF2-40B4-BE49-F238E27FC236}">
                  <a16:creationId xmlns:a16="http://schemas.microsoft.com/office/drawing/2014/main" id="{267F1952-80B3-CB49-B082-D3E00B205F2E}"/>
                </a:ext>
              </a:extLst>
            </p:cNvPr>
            <p:cNvSpPr txBox="1"/>
            <p:nvPr/>
          </p:nvSpPr>
          <p:spPr>
            <a:xfrm>
              <a:off x="585" y="3574"/>
              <a:ext cx="3300" cy="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algn="ctr">
                <a:lnSpc>
                  <a:spcPct val="93000"/>
                </a:lnSpc>
                <a:buClr>
                  <a:schemeClr val="dk1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</a:rPr>
                <a:t>SOPORTE VITAL BÁSICO</a:t>
              </a:r>
              <a:endParaRPr dirty="0"/>
            </a:p>
          </p:txBody>
        </p:sp>
      </p:grpSp>
      <p:grpSp>
        <p:nvGrpSpPr>
          <p:cNvPr id="12" name="Google Shape;63;p8">
            <a:extLst>
              <a:ext uri="{FF2B5EF4-FFF2-40B4-BE49-F238E27FC236}">
                <a16:creationId xmlns:a16="http://schemas.microsoft.com/office/drawing/2014/main" id="{88BB4044-79BA-4E41-B3A8-64F644AF72A9}"/>
              </a:ext>
            </a:extLst>
          </p:cNvPr>
          <p:cNvGrpSpPr/>
          <p:nvPr/>
        </p:nvGrpSpPr>
        <p:grpSpPr>
          <a:xfrm>
            <a:off x="7299036" y="5502925"/>
            <a:ext cx="2975150" cy="644045"/>
            <a:chOff x="3814" y="3521"/>
            <a:chExt cx="1609" cy="310"/>
          </a:xfrm>
        </p:grpSpPr>
        <p:sp>
          <p:nvSpPr>
            <p:cNvPr id="13" name="Google Shape;64;p8">
              <a:extLst>
                <a:ext uri="{FF2B5EF4-FFF2-40B4-BE49-F238E27FC236}">
                  <a16:creationId xmlns:a16="http://schemas.microsoft.com/office/drawing/2014/main" id="{BBFE638B-2BE8-4545-B22A-D70725BFCA53}"/>
                </a:ext>
              </a:extLst>
            </p:cNvPr>
            <p:cNvSpPr/>
            <p:nvPr/>
          </p:nvSpPr>
          <p:spPr>
            <a:xfrm>
              <a:off x="3923" y="3521"/>
              <a:ext cx="1500" cy="300"/>
            </a:xfrm>
            <a:prstGeom prst="roundRect">
              <a:avLst>
                <a:gd name="adj" fmla="val 73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Google Shape;65;p8">
              <a:extLst>
                <a:ext uri="{FF2B5EF4-FFF2-40B4-BE49-F238E27FC236}">
                  <a16:creationId xmlns:a16="http://schemas.microsoft.com/office/drawing/2014/main" id="{692A0AC8-2284-7849-97AD-DD07A9FA0187}"/>
                </a:ext>
              </a:extLst>
            </p:cNvPr>
            <p:cNvSpPr txBox="1"/>
            <p:nvPr/>
          </p:nvSpPr>
          <p:spPr>
            <a:xfrm>
              <a:off x="3814" y="3555"/>
              <a:ext cx="1500" cy="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spAutoFit/>
            </a:bodyPr>
            <a:lstStyle/>
            <a:p>
              <a:pPr algn="ctr">
                <a:lnSpc>
                  <a:spcPct val="93000"/>
                </a:lnSpc>
                <a:buClr>
                  <a:schemeClr val="dk1"/>
                </a:buClr>
                <a:buSzPts val="2400"/>
              </a:pPr>
              <a:r>
                <a:rPr lang="en-US" sz="2400" dirty="0">
                  <a:solidFill>
                    <a:schemeClr val="dk1"/>
                  </a:solidFill>
                </a:rPr>
                <a:t>AVANZADO</a:t>
              </a:r>
              <a:endParaRPr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0072638" y="92692"/>
            <a:ext cx="2175632" cy="1664274"/>
            <a:chOff x="7904870" y="92691"/>
            <a:chExt cx="4343400" cy="3223337"/>
          </a:xfrm>
        </p:grpSpPr>
        <p:pic>
          <p:nvPicPr>
            <p:cNvPr id="16" name="Imagen 1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17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7740"/>
          <a:stretch/>
        </p:blipFill>
        <p:spPr>
          <a:xfrm>
            <a:off x="128181" y="0"/>
            <a:ext cx="2657798" cy="126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76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ED8769-8B98-284E-880D-88435425F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66" y="1300722"/>
            <a:ext cx="7566204" cy="504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upo 4"/>
          <p:cNvGrpSpPr/>
          <p:nvPr/>
        </p:nvGrpSpPr>
        <p:grpSpPr>
          <a:xfrm>
            <a:off x="10358846" y="92691"/>
            <a:ext cx="1889424" cy="1396475"/>
            <a:chOff x="7904870" y="92691"/>
            <a:chExt cx="4343400" cy="3223337"/>
          </a:xfrm>
        </p:grpSpPr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7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00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b="1" dirty="0" smtClean="0">
                <a:latin typeface="Calisto MT" panose="02040603050505030304" pitchFamily="18" charset="0"/>
              </a:rPr>
              <a:t>Luego de </a:t>
            </a:r>
            <a:r>
              <a:rPr lang="es-AR" sz="3600" b="1" dirty="0" smtClean="0">
                <a:latin typeface="Calisto MT" panose="02040603050505030304" pitchFamily="18" charset="0"/>
              </a:rPr>
              <a:t>5 </a:t>
            </a:r>
            <a:r>
              <a:rPr lang="es-AR" sz="3600" b="1" dirty="0" smtClean="0">
                <a:latin typeface="Calisto MT" panose="02040603050505030304" pitchFamily="18" charset="0"/>
              </a:rPr>
              <a:t>ventilaciones evaluamos al </a:t>
            </a:r>
            <a:r>
              <a:rPr lang="es-AR" sz="3600" b="1" dirty="0" smtClean="0">
                <a:latin typeface="Calisto MT" panose="02040603050505030304" pitchFamily="18" charset="0"/>
              </a:rPr>
              <a:t>niño...</a:t>
            </a:r>
            <a:endParaRPr lang="es-AR" sz="3600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A6040-ADBA-5947-B9E4-5E6AF8DF1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AR" b="1" dirty="0" smtClean="0">
                <a:latin typeface="Calisto MT" panose="02040603050505030304" pitchFamily="18" charset="0"/>
              </a:rPr>
              <a:t>Signos de mejoría de un paciente que presenta un paro </a:t>
            </a:r>
            <a:r>
              <a:rPr lang="es-AR" b="1" dirty="0" err="1" smtClean="0">
                <a:latin typeface="Calisto MT" panose="02040603050505030304" pitchFamily="18" charset="0"/>
              </a:rPr>
              <a:t>cardio</a:t>
            </a:r>
            <a:r>
              <a:rPr lang="es-AR" b="1" dirty="0" smtClean="0">
                <a:latin typeface="Calisto MT" panose="02040603050505030304" pitchFamily="18" charset="0"/>
              </a:rPr>
              <a:t> respiratorio o apnea:</a:t>
            </a:r>
          </a:p>
          <a:p>
            <a:pPr marL="0" indent="0">
              <a:buNone/>
            </a:pPr>
            <a:endParaRPr lang="es-AR" dirty="0" smtClean="0">
              <a:latin typeface="Calisto MT" panose="02040603050505030304" pitchFamily="18" charset="0"/>
            </a:endParaRPr>
          </a:p>
          <a:p>
            <a:r>
              <a:rPr lang="es-AR" dirty="0" smtClean="0">
                <a:latin typeface="Calisto MT" panose="02040603050505030304" pitchFamily="18" charset="0"/>
              </a:rPr>
              <a:t>Respira por sus propios medios</a:t>
            </a:r>
          </a:p>
          <a:p>
            <a:r>
              <a:rPr lang="es-AR" dirty="0" smtClean="0">
                <a:latin typeface="Calisto MT" panose="02040603050505030304" pitchFamily="18" charset="0"/>
              </a:rPr>
              <a:t>Inicia un llanto vigoroso y/</a:t>
            </a:r>
            <a:r>
              <a:rPr lang="es-AR" dirty="0" err="1" smtClean="0">
                <a:latin typeface="Calisto MT" panose="02040603050505030304" pitchFamily="18" charset="0"/>
              </a:rPr>
              <a:t>ó</a:t>
            </a:r>
            <a:r>
              <a:rPr lang="es-AR" dirty="0" smtClean="0">
                <a:latin typeface="Calisto MT" panose="02040603050505030304" pitchFamily="18" charset="0"/>
              </a:rPr>
              <a:t> tose</a:t>
            </a:r>
          </a:p>
          <a:p>
            <a:r>
              <a:rPr lang="es-AR" dirty="0" smtClean="0">
                <a:latin typeface="Calisto MT" panose="02040603050505030304" pitchFamily="18" charset="0"/>
              </a:rPr>
              <a:t>Mueve los miembros</a:t>
            </a:r>
          </a:p>
          <a:p>
            <a:r>
              <a:rPr lang="es-AR" dirty="0" smtClean="0">
                <a:latin typeface="Calisto MT" panose="02040603050505030304" pitchFamily="18" charset="0"/>
              </a:rPr>
              <a:t>Color rosado de la piel</a:t>
            </a:r>
          </a:p>
          <a:p>
            <a:pPr marL="0" indent="0">
              <a:buNone/>
            </a:pPr>
            <a:r>
              <a:rPr lang="es-AR" sz="3300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Si no hay signos de mejoría continuar inmediatamente con el ciclo compresiones/ventilaciones</a:t>
            </a:r>
          </a:p>
          <a:p>
            <a:endParaRPr lang="x-none" dirty="0">
              <a:latin typeface="Calisto MT" panose="0204060305050503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306594" y="92692"/>
            <a:ext cx="1941676" cy="1422600"/>
            <a:chOff x="7904870" y="92691"/>
            <a:chExt cx="4343400" cy="3223337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6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06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A3B7-F591-A148-AEAD-007A94CB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0121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                       C: MASAJE </a:t>
            </a:r>
            <a:r>
              <a:rPr lang="en-US" b="1" dirty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CARDIACO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40179-F8B1-0E48-AE92-917F012B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5684"/>
            <a:ext cx="10515600" cy="4032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sto MT" panose="02040603050505030304" pitchFamily="18" charset="0"/>
              </a:rPr>
              <a:t>El </a:t>
            </a:r>
            <a:r>
              <a:rPr lang="es-AR" dirty="0" smtClean="0">
                <a:latin typeface="Calisto MT" panose="02040603050505030304" pitchFamily="18" charset="0"/>
              </a:rPr>
              <a:t>masaje cardíaco:</a:t>
            </a:r>
          </a:p>
          <a:p>
            <a:pPr marL="0" indent="0">
              <a:buNone/>
            </a:pPr>
            <a:endParaRPr lang="es-AR" dirty="0" smtClean="0">
              <a:latin typeface="Calisto MT" panose="02040603050505030304" pitchFamily="18" charset="0"/>
            </a:endParaRPr>
          </a:p>
          <a:p>
            <a:r>
              <a:rPr lang="es-AR" dirty="0" smtClean="0">
                <a:latin typeface="Calisto MT" panose="02040603050505030304" pitchFamily="18" charset="0"/>
              </a:rPr>
              <a:t>Mantiene la circulación</a:t>
            </a:r>
          </a:p>
          <a:p>
            <a:pPr marL="0" indent="0">
              <a:buNone/>
            </a:pPr>
            <a:endParaRPr lang="es-AR" dirty="0" smtClean="0">
              <a:latin typeface="Calisto MT" panose="02040603050505030304" pitchFamily="18" charset="0"/>
            </a:endParaRPr>
          </a:p>
          <a:p>
            <a:r>
              <a:rPr lang="es-AR" dirty="0" smtClean="0">
                <a:latin typeface="Calisto MT" panose="02040603050505030304" pitchFamily="18" charset="0"/>
              </a:rPr>
              <a:t>Debe estar acompañado por ventilación</a:t>
            </a:r>
            <a:endParaRPr lang="es-AR" dirty="0">
              <a:latin typeface="Calisto MT" panose="0204060305050503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424160" y="92691"/>
            <a:ext cx="1824110" cy="1644669"/>
            <a:chOff x="7904870" y="92691"/>
            <a:chExt cx="4343400" cy="3223337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6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35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A3B7-F591-A148-AEAD-007A94CB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                     C: MASAJE </a:t>
            </a:r>
            <a:r>
              <a:rPr lang="en-US" b="1" dirty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CARDIACO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40179-F8B1-0E48-AE92-917F012B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0245"/>
            <a:ext cx="10515600" cy="4032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alisto MT" panose="02040603050505030304" pitchFamily="18" charset="0"/>
              </a:rPr>
              <a:t>Indicación</a:t>
            </a:r>
            <a:r>
              <a:rPr lang="en-US" dirty="0">
                <a:latin typeface="Calisto MT" panose="02040603050505030304" pitchFamily="18" charset="0"/>
              </a:rPr>
              <a:t> para el </a:t>
            </a:r>
            <a:r>
              <a:rPr lang="en-US" dirty="0" err="1">
                <a:latin typeface="Calisto MT" panose="02040603050505030304" pitchFamily="18" charset="0"/>
              </a:rPr>
              <a:t>masaje</a:t>
            </a:r>
            <a:r>
              <a:rPr lang="en-US" dirty="0">
                <a:latin typeface="Calisto MT" panose="02040603050505030304" pitchFamily="18" charset="0"/>
              </a:rPr>
              <a:t> </a:t>
            </a:r>
            <a:r>
              <a:rPr lang="en-US" dirty="0" err="1">
                <a:latin typeface="Calisto MT" panose="02040603050505030304" pitchFamily="18" charset="0"/>
              </a:rPr>
              <a:t>cardíaco</a:t>
            </a:r>
            <a:r>
              <a:rPr lang="en-US" dirty="0">
                <a:latin typeface="Calisto MT" panose="020406030505050303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Calisto MT" panose="02040603050505030304" pitchFamily="18" charset="0"/>
            </a:endParaRPr>
          </a:p>
          <a:p>
            <a:r>
              <a:rPr lang="en-US" dirty="0">
                <a:latin typeface="Calisto MT" panose="02040603050505030304" pitchFamily="18" charset="0"/>
              </a:rPr>
              <a:t>Si </a:t>
            </a:r>
            <a:r>
              <a:rPr lang="en-US" dirty="0" err="1">
                <a:latin typeface="Calisto MT" panose="02040603050505030304" pitchFamily="18" charset="0"/>
              </a:rPr>
              <a:t>luego</a:t>
            </a:r>
            <a:r>
              <a:rPr lang="en-US" dirty="0">
                <a:latin typeface="Calisto MT" panose="02040603050505030304" pitchFamily="18" charset="0"/>
              </a:rPr>
              <a:t> de los 2 </a:t>
            </a:r>
            <a:r>
              <a:rPr lang="en-US" dirty="0" err="1">
                <a:latin typeface="Calisto MT" panose="02040603050505030304" pitchFamily="18" charset="0"/>
              </a:rPr>
              <a:t>soplidos</a:t>
            </a:r>
            <a:r>
              <a:rPr lang="en-US" dirty="0">
                <a:latin typeface="Calisto MT" panose="02040603050505030304" pitchFamily="18" charset="0"/>
              </a:rPr>
              <a:t> </a:t>
            </a:r>
            <a:r>
              <a:rPr lang="en-US" dirty="0" err="1">
                <a:latin typeface="Calisto MT" panose="02040603050505030304" pitchFamily="18" charset="0"/>
              </a:rPr>
              <a:t>efectivos</a:t>
            </a:r>
            <a:r>
              <a:rPr lang="en-US" dirty="0">
                <a:latin typeface="Calisto MT" panose="02040603050505030304" pitchFamily="18" charset="0"/>
              </a:rPr>
              <a:t> el </a:t>
            </a:r>
            <a:endParaRPr lang="en-US" dirty="0" smtClean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listo MT" panose="02040603050505030304" pitchFamily="18" charset="0"/>
              </a:rPr>
              <a:t> </a:t>
            </a:r>
            <a:r>
              <a:rPr lang="en-US" dirty="0" smtClean="0">
                <a:latin typeface="Calisto MT" panose="02040603050505030304" pitchFamily="18" charset="0"/>
              </a:rPr>
              <a:t>  </a:t>
            </a:r>
            <a:r>
              <a:rPr lang="en-US" dirty="0" err="1" smtClean="0">
                <a:latin typeface="Calisto MT" panose="02040603050505030304" pitchFamily="18" charset="0"/>
              </a:rPr>
              <a:t>niño</a:t>
            </a:r>
            <a:r>
              <a:rPr lang="en-US" dirty="0" smtClean="0">
                <a:latin typeface="Calisto MT" panose="02040603050505030304" pitchFamily="18" charset="0"/>
              </a:rPr>
              <a:t> </a:t>
            </a:r>
            <a:r>
              <a:rPr lang="en-US" dirty="0">
                <a:latin typeface="Calisto MT" panose="02040603050505030304" pitchFamily="18" charset="0"/>
              </a:rPr>
              <a:t>no </a:t>
            </a:r>
            <a:r>
              <a:rPr lang="en-US" dirty="0" err="1" smtClean="0">
                <a:latin typeface="Calisto MT" panose="02040603050505030304" pitchFamily="18" charset="0"/>
              </a:rPr>
              <a:t>mejora</a:t>
            </a:r>
            <a:endParaRPr lang="en-US" dirty="0">
              <a:latin typeface="Calisto MT" panose="02040603050505030304" pitchFamily="18" charset="0"/>
            </a:endParaRPr>
          </a:p>
        </p:txBody>
      </p:sp>
      <p:grpSp>
        <p:nvGrpSpPr>
          <p:cNvPr id="4" name="Google Shape;527;p32">
            <a:extLst>
              <a:ext uri="{FF2B5EF4-FFF2-40B4-BE49-F238E27FC236}">
                <a16:creationId xmlns:a16="http://schemas.microsoft.com/office/drawing/2014/main" id="{8A53E9AD-54AD-0E43-AE72-3DEB62DA9648}"/>
              </a:ext>
            </a:extLst>
          </p:cNvPr>
          <p:cNvGrpSpPr/>
          <p:nvPr/>
        </p:nvGrpSpPr>
        <p:grpSpPr>
          <a:xfrm>
            <a:off x="8004517" y="2510245"/>
            <a:ext cx="3968408" cy="3666716"/>
            <a:chOff x="3120" y="2304"/>
            <a:chExt cx="2100" cy="1808"/>
          </a:xfrm>
        </p:grpSpPr>
        <p:pic>
          <p:nvPicPr>
            <p:cNvPr id="5" name="Google Shape;528;p32">
              <a:extLst>
                <a:ext uri="{FF2B5EF4-FFF2-40B4-BE49-F238E27FC236}">
                  <a16:creationId xmlns:a16="http://schemas.microsoft.com/office/drawing/2014/main" id="{81C72D56-7DFA-564B-80B0-FC6FF07F3C1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20" y="2304"/>
              <a:ext cx="2016" cy="1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29;p32">
              <a:extLst>
                <a:ext uri="{FF2B5EF4-FFF2-40B4-BE49-F238E27FC236}">
                  <a16:creationId xmlns:a16="http://schemas.microsoft.com/office/drawing/2014/main" id="{60AE9655-DDA4-7A41-8E9B-7DA62C38ED7A}"/>
                </a:ext>
              </a:extLst>
            </p:cNvPr>
            <p:cNvSpPr/>
            <p:nvPr/>
          </p:nvSpPr>
          <p:spPr>
            <a:xfrm>
              <a:off x="3120" y="2304"/>
              <a:ext cx="2100" cy="1800"/>
            </a:xfrm>
            <a:prstGeom prst="roundRect">
              <a:avLst>
                <a:gd name="adj" fmla="val 11"/>
              </a:avLst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" name="Elipse 6"/>
          <p:cNvSpPr/>
          <p:nvPr/>
        </p:nvSpPr>
        <p:spPr>
          <a:xfrm>
            <a:off x="9186203" y="3826412"/>
            <a:ext cx="436099" cy="576776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8" name="Grupo 7"/>
          <p:cNvGrpSpPr/>
          <p:nvPr/>
        </p:nvGrpSpPr>
        <p:grpSpPr>
          <a:xfrm>
            <a:off x="10371908" y="92692"/>
            <a:ext cx="1876361" cy="1383412"/>
            <a:chOff x="7904870" y="92691"/>
            <a:chExt cx="4343400" cy="3223337"/>
          </a:xfrm>
        </p:grpSpPr>
        <p:pic>
          <p:nvPicPr>
            <p:cNvPr id="9" name="Imagen 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10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52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20A6-96CE-8D49-8893-7BD932B1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C: MASAJE </a:t>
            </a:r>
            <a:r>
              <a:rPr lang="en-US" b="1" dirty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CARDIACO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46449-CBEB-774A-B827-AAED06BEE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5559"/>
            <a:ext cx="5519738" cy="4032477"/>
          </a:xfrm>
        </p:spPr>
        <p:txBody>
          <a:bodyPr/>
          <a:lstStyle/>
          <a:p>
            <a:pPr marL="0" indent="0">
              <a:buNone/>
            </a:pPr>
            <a:r>
              <a:rPr lang="es-AR" b="1" dirty="0" smtClean="0">
                <a:latin typeface="Calisto MT" panose="02040603050505030304" pitchFamily="18" charset="0"/>
              </a:rPr>
              <a:t>Lugar de compresión:</a:t>
            </a:r>
          </a:p>
          <a:p>
            <a:endParaRPr lang="es-AR" dirty="0" smtClean="0">
              <a:latin typeface="Calisto MT" panose="02040603050505030304" pitchFamily="18" charset="0"/>
            </a:endParaRPr>
          </a:p>
          <a:p>
            <a:r>
              <a:rPr lang="es-AR" dirty="0" smtClean="0">
                <a:latin typeface="Calisto MT" panose="02040603050505030304" pitchFamily="18" charset="0"/>
              </a:rPr>
              <a:t>Tercio inferior del esternón</a:t>
            </a:r>
          </a:p>
          <a:p>
            <a:r>
              <a:rPr lang="es-AR" dirty="0" smtClean="0">
                <a:latin typeface="Calisto MT" panose="02040603050505030304" pitchFamily="18" charset="0"/>
              </a:rPr>
              <a:t>Importante evitar realizar presión sobre el xifoides (ultima porción del esternón)</a:t>
            </a:r>
          </a:p>
          <a:p>
            <a:endParaRPr lang="en-US" dirty="0">
              <a:latin typeface="Calisto MT" panose="02040603050505030304" pitchFamily="18" charset="0"/>
            </a:endParaRPr>
          </a:p>
          <a:p>
            <a:endParaRPr lang="x-none" dirty="0">
              <a:latin typeface="Calisto MT" panose="02040603050505030304" pitchFamily="18" charset="0"/>
            </a:endParaRPr>
          </a:p>
        </p:txBody>
      </p:sp>
      <p:grpSp>
        <p:nvGrpSpPr>
          <p:cNvPr id="4" name="Google Shape;571;p34">
            <a:extLst>
              <a:ext uri="{FF2B5EF4-FFF2-40B4-BE49-F238E27FC236}">
                <a16:creationId xmlns:a16="http://schemas.microsoft.com/office/drawing/2014/main" id="{670C1609-1E2A-EA48-876B-C23C1EBAD7EE}"/>
              </a:ext>
            </a:extLst>
          </p:cNvPr>
          <p:cNvGrpSpPr/>
          <p:nvPr/>
        </p:nvGrpSpPr>
        <p:grpSpPr>
          <a:xfrm>
            <a:off x="6765132" y="2017474"/>
            <a:ext cx="4181474" cy="4428013"/>
            <a:chOff x="3879" y="2160"/>
            <a:chExt cx="1800" cy="2159"/>
          </a:xfrm>
        </p:grpSpPr>
        <p:pic>
          <p:nvPicPr>
            <p:cNvPr id="5" name="Google Shape;572;p34">
              <a:extLst>
                <a:ext uri="{FF2B5EF4-FFF2-40B4-BE49-F238E27FC236}">
                  <a16:creationId xmlns:a16="http://schemas.microsoft.com/office/drawing/2014/main" id="{048EE88E-F07E-5A4E-8BEF-D68F9F6C652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879" y="2160"/>
              <a:ext cx="1735" cy="2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73;p34">
              <a:extLst>
                <a:ext uri="{FF2B5EF4-FFF2-40B4-BE49-F238E27FC236}">
                  <a16:creationId xmlns:a16="http://schemas.microsoft.com/office/drawing/2014/main" id="{69AB1B34-2D17-D24B-94AF-7B568BD43D15}"/>
                </a:ext>
              </a:extLst>
            </p:cNvPr>
            <p:cNvSpPr/>
            <p:nvPr/>
          </p:nvSpPr>
          <p:spPr>
            <a:xfrm>
              <a:off x="3879" y="2160"/>
              <a:ext cx="1800" cy="2100"/>
            </a:xfrm>
            <a:prstGeom prst="roundRect">
              <a:avLst>
                <a:gd name="adj" fmla="val 12"/>
              </a:avLst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0319656" y="92691"/>
            <a:ext cx="1928613" cy="1423237"/>
            <a:chOff x="7904870" y="92691"/>
            <a:chExt cx="4343400" cy="3223337"/>
          </a:xfrm>
        </p:grpSpPr>
        <p:pic>
          <p:nvPicPr>
            <p:cNvPr id="8" name="Imagen 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9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 flipH="1">
            <a:off x="8543109" y="4715691"/>
            <a:ext cx="237261" cy="6792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8085909" y="5512526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xifoides</a:t>
            </a:r>
            <a:endParaRPr lang="es-A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56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A3B7-F591-A148-AEAD-007A94CB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C: MASAJE </a:t>
            </a:r>
            <a:r>
              <a:rPr lang="en-US" b="1" dirty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CARDIACO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40179-F8B1-0E48-AE92-917F012B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0655"/>
            <a:ext cx="5776914" cy="4032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listo MT" panose="02040603050505030304" pitchFamily="18" charset="0"/>
              </a:rPr>
              <a:t>El </a:t>
            </a:r>
            <a:r>
              <a:rPr lang="en-US" b="1" dirty="0" err="1" smtClean="0">
                <a:latin typeface="Calisto MT" panose="02040603050505030304" pitchFamily="18" charset="0"/>
              </a:rPr>
              <a:t>objetivo</a:t>
            </a:r>
            <a:r>
              <a:rPr lang="en-US" b="1" dirty="0" smtClean="0">
                <a:latin typeface="Calisto MT" panose="02040603050505030304" pitchFamily="18" charset="0"/>
              </a:rPr>
              <a:t> del </a:t>
            </a:r>
            <a:r>
              <a:rPr lang="en-US" b="1" dirty="0" err="1" smtClean="0">
                <a:latin typeface="Calisto MT" panose="02040603050505030304" pitchFamily="18" charset="0"/>
              </a:rPr>
              <a:t>masaje</a:t>
            </a:r>
            <a:r>
              <a:rPr lang="en-US" b="1" dirty="0" smtClean="0">
                <a:latin typeface="Calisto MT" panose="02040603050505030304" pitchFamily="18" charset="0"/>
              </a:rPr>
              <a:t> </a:t>
            </a:r>
            <a:r>
              <a:rPr lang="en-US" b="1" dirty="0" err="1">
                <a:latin typeface="Calisto MT" panose="02040603050505030304" pitchFamily="18" charset="0"/>
              </a:rPr>
              <a:t>cardíaco</a:t>
            </a:r>
            <a:r>
              <a:rPr lang="en-US" b="1" dirty="0">
                <a:latin typeface="Calisto MT" panose="020406030505050303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Calisto MT" panose="02040603050505030304" pitchFamily="18" charset="0"/>
            </a:endParaRPr>
          </a:p>
          <a:p>
            <a:r>
              <a:rPr lang="en-US" dirty="0" err="1">
                <a:latin typeface="Calisto MT" panose="02040603050505030304" pitchFamily="18" charset="0"/>
              </a:rPr>
              <a:t>Comprime</a:t>
            </a:r>
            <a:r>
              <a:rPr lang="en-US" dirty="0">
                <a:latin typeface="Calisto MT" panose="02040603050505030304" pitchFamily="18" charset="0"/>
              </a:rPr>
              <a:t> el </a:t>
            </a:r>
            <a:r>
              <a:rPr lang="en-US" dirty="0" err="1">
                <a:latin typeface="Calisto MT" panose="02040603050505030304" pitchFamily="18" charset="0"/>
              </a:rPr>
              <a:t>corazón</a:t>
            </a:r>
            <a:r>
              <a:rPr lang="en-US" dirty="0">
                <a:latin typeface="Calisto MT" panose="02040603050505030304" pitchFamily="18" charset="0"/>
              </a:rPr>
              <a:t> contra la </a:t>
            </a:r>
            <a:r>
              <a:rPr lang="en-US" dirty="0" err="1">
                <a:latin typeface="Calisto MT" panose="02040603050505030304" pitchFamily="18" charset="0"/>
              </a:rPr>
              <a:t>columna</a:t>
            </a:r>
            <a:r>
              <a:rPr lang="en-US" dirty="0">
                <a:latin typeface="Calisto MT" panose="02040603050505030304" pitchFamily="18" charset="0"/>
              </a:rPr>
              <a:t> vertebral</a:t>
            </a:r>
          </a:p>
          <a:p>
            <a:r>
              <a:rPr lang="en-US" dirty="0" err="1">
                <a:latin typeface="Calisto MT" panose="02040603050505030304" pitchFamily="18" charset="0"/>
              </a:rPr>
              <a:t>Aumenta</a:t>
            </a:r>
            <a:r>
              <a:rPr lang="en-US" dirty="0">
                <a:latin typeface="Calisto MT" panose="02040603050505030304" pitchFamily="18" charset="0"/>
              </a:rPr>
              <a:t> la </a:t>
            </a:r>
            <a:r>
              <a:rPr lang="en-US" dirty="0" err="1">
                <a:latin typeface="Calisto MT" panose="02040603050505030304" pitchFamily="18" charset="0"/>
              </a:rPr>
              <a:t>presión</a:t>
            </a:r>
            <a:r>
              <a:rPr lang="en-US" dirty="0">
                <a:latin typeface="Calisto MT" panose="02040603050505030304" pitchFamily="18" charset="0"/>
              </a:rPr>
              <a:t> </a:t>
            </a:r>
            <a:r>
              <a:rPr lang="en-US" dirty="0" err="1" smtClean="0">
                <a:latin typeface="Calisto MT" panose="02040603050505030304" pitchFamily="18" charset="0"/>
              </a:rPr>
              <a:t>intratorácica</a:t>
            </a:r>
            <a:endParaRPr lang="en-US" dirty="0" smtClean="0">
              <a:latin typeface="Calisto MT" panose="02040603050505030304" pitchFamily="18" charset="0"/>
            </a:endParaRPr>
          </a:p>
          <a:p>
            <a:pPr marL="0" indent="0">
              <a:buNone/>
            </a:pPr>
            <a:endParaRPr lang="en-US" dirty="0">
              <a:latin typeface="Calisto MT" panose="02040603050505030304" pitchFamily="18" charset="0"/>
            </a:endParaRPr>
          </a:p>
          <a:p>
            <a:r>
              <a:rPr lang="en-US" dirty="0" err="1">
                <a:latin typeface="Calisto MT" panose="02040603050505030304" pitchFamily="18" charset="0"/>
              </a:rPr>
              <a:t>Hace</a:t>
            </a:r>
            <a:r>
              <a:rPr lang="en-US" dirty="0">
                <a:latin typeface="Calisto MT" panose="02040603050505030304" pitchFamily="18" charset="0"/>
              </a:rPr>
              <a:t> circular la </a:t>
            </a:r>
            <a:r>
              <a:rPr lang="en-US" dirty="0" err="1">
                <a:latin typeface="Calisto MT" panose="02040603050505030304" pitchFamily="18" charset="0"/>
              </a:rPr>
              <a:t>sangre</a:t>
            </a:r>
            <a:r>
              <a:rPr lang="en-US" dirty="0">
                <a:latin typeface="Calisto MT" panose="02040603050505030304" pitchFamily="18" charset="0"/>
              </a:rPr>
              <a:t> a los </a:t>
            </a:r>
            <a:r>
              <a:rPr lang="en-US" dirty="0" err="1">
                <a:latin typeface="Calisto MT" panose="02040603050505030304" pitchFamily="18" charset="0"/>
              </a:rPr>
              <a:t>órganos</a:t>
            </a:r>
            <a:r>
              <a:rPr lang="en-US" dirty="0">
                <a:latin typeface="Calisto MT" panose="02040603050505030304" pitchFamily="18" charset="0"/>
              </a:rPr>
              <a:t> </a:t>
            </a:r>
            <a:r>
              <a:rPr lang="en-US" dirty="0" err="1">
                <a:latin typeface="Calisto MT" panose="02040603050505030304" pitchFamily="18" charset="0"/>
              </a:rPr>
              <a:t>vitales</a:t>
            </a:r>
            <a:endParaRPr lang="en-US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endParaRPr lang="en-US" dirty="0" err="1">
              <a:latin typeface="Calisto MT" panose="02040603050505030304" pitchFamily="18" charset="0"/>
            </a:endParaRPr>
          </a:p>
        </p:txBody>
      </p:sp>
      <p:grpSp>
        <p:nvGrpSpPr>
          <p:cNvPr id="10" name="Google Shape;527;p32">
            <a:extLst>
              <a:ext uri="{FF2B5EF4-FFF2-40B4-BE49-F238E27FC236}">
                <a16:creationId xmlns:a16="http://schemas.microsoft.com/office/drawing/2014/main" id="{8A53E9AD-54AD-0E43-AE72-3DEB62DA9648}"/>
              </a:ext>
            </a:extLst>
          </p:cNvPr>
          <p:cNvGrpSpPr/>
          <p:nvPr/>
        </p:nvGrpSpPr>
        <p:grpSpPr>
          <a:xfrm>
            <a:off x="7681619" y="2539031"/>
            <a:ext cx="3349430" cy="3076856"/>
            <a:chOff x="3120" y="2304"/>
            <a:chExt cx="2100" cy="1808"/>
          </a:xfrm>
        </p:grpSpPr>
        <p:pic>
          <p:nvPicPr>
            <p:cNvPr id="11" name="Google Shape;528;p32">
              <a:extLst>
                <a:ext uri="{FF2B5EF4-FFF2-40B4-BE49-F238E27FC236}">
                  <a16:creationId xmlns:a16="http://schemas.microsoft.com/office/drawing/2014/main" id="{81C72D56-7DFA-564B-80B0-FC6FF07F3C1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20" y="2304"/>
              <a:ext cx="2016" cy="1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529;p32">
              <a:extLst>
                <a:ext uri="{FF2B5EF4-FFF2-40B4-BE49-F238E27FC236}">
                  <a16:creationId xmlns:a16="http://schemas.microsoft.com/office/drawing/2014/main" id="{60AE9655-DDA4-7A41-8E9B-7DA62C38ED7A}"/>
                </a:ext>
              </a:extLst>
            </p:cNvPr>
            <p:cNvSpPr/>
            <p:nvPr/>
          </p:nvSpPr>
          <p:spPr>
            <a:xfrm>
              <a:off x="3120" y="2304"/>
              <a:ext cx="2100" cy="1800"/>
            </a:xfrm>
            <a:prstGeom prst="roundRect">
              <a:avLst>
                <a:gd name="adj" fmla="val 11"/>
              </a:avLst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6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10293530" y="92691"/>
            <a:ext cx="1954739" cy="1461789"/>
            <a:chOff x="7904870" y="92691"/>
            <a:chExt cx="4343400" cy="3223337"/>
          </a:xfrm>
        </p:grpSpPr>
        <p:pic>
          <p:nvPicPr>
            <p:cNvPr id="18" name="Imagen 1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19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6962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C: MASAJE CARDIACO</a:t>
            </a:r>
            <a:endParaRPr lang="es-AR" dirty="0"/>
          </a:p>
        </p:txBody>
      </p:sp>
      <p:grpSp>
        <p:nvGrpSpPr>
          <p:cNvPr id="4" name="Google Shape;551;p33">
            <a:extLst>
              <a:ext uri="{FF2B5EF4-FFF2-40B4-BE49-F238E27FC236}">
                <a16:creationId xmlns:a16="http://schemas.microsoft.com/office/drawing/2014/main" id="{CE7899E0-3B21-E942-9BCA-A2A24C4108A5}"/>
              </a:ext>
            </a:extLst>
          </p:cNvPr>
          <p:cNvGrpSpPr/>
          <p:nvPr/>
        </p:nvGrpSpPr>
        <p:grpSpPr>
          <a:xfrm>
            <a:off x="2495006" y="2556932"/>
            <a:ext cx="6897189" cy="3687114"/>
            <a:chOff x="2112" y="2352"/>
            <a:chExt cx="3000" cy="1859"/>
          </a:xfrm>
        </p:grpSpPr>
        <p:pic>
          <p:nvPicPr>
            <p:cNvPr id="5" name="Google Shape;552;p33">
              <a:extLst>
                <a:ext uri="{FF2B5EF4-FFF2-40B4-BE49-F238E27FC236}">
                  <a16:creationId xmlns:a16="http://schemas.microsoft.com/office/drawing/2014/main" id="{A7C11D53-745E-ED45-A6C8-D79AB788DEF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112" y="2352"/>
              <a:ext cx="2987" cy="18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53;p33">
              <a:extLst>
                <a:ext uri="{FF2B5EF4-FFF2-40B4-BE49-F238E27FC236}">
                  <a16:creationId xmlns:a16="http://schemas.microsoft.com/office/drawing/2014/main" id="{57AFBA68-326D-D642-8D74-6E29C582F753}"/>
                </a:ext>
              </a:extLst>
            </p:cNvPr>
            <p:cNvSpPr/>
            <p:nvPr/>
          </p:nvSpPr>
          <p:spPr>
            <a:xfrm>
              <a:off x="2112" y="2352"/>
              <a:ext cx="3000" cy="1800"/>
            </a:xfrm>
            <a:prstGeom prst="roundRect">
              <a:avLst>
                <a:gd name="adj" fmla="val 11"/>
              </a:avLst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8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10293530" y="92691"/>
            <a:ext cx="1954739" cy="1461789"/>
            <a:chOff x="7904870" y="92691"/>
            <a:chExt cx="4343400" cy="3223337"/>
          </a:xfrm>
        </p:grpSpPr>
        <p:pic>
          <p:nvPicPr>
            <p:cNvPr id="10" name="Imagen 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11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2093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C: MASAJE CARDIACO</a:t>
            </a:r>
            <a:endParaRPr lang="es-AR" dirty="0">
              <a:latin typeface="Calisto MT" panose="02040603050505030304" pitchFamily="18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DDFDAE8-0BC3-B14B-9DF8-00B89867D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06" y="2556932"/>
            <a:ext cx="4562701" cy="349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5F5D685-787C-524F-A839-1EE80526B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584" y="1981511"/>
            <a:ext cx="2921391" cy="418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0293530" y="92691"/>
            <a:ext cx="1954739" cy="1461789"/>
            <a:chOff x="7904870" y="92691"/>
            <a:chExt cx="4343400" cy="3223337"/>
          </a:xfrm>
        </p:grpSpPr>
        <p:pic>
          <p:nvPicPr>
            <p:cNvPr id="8" name="Imagen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9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8996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6960" t="35089" r="16936" b="48886"/>
          <a:stretch/>
        </p:blipFill>
        <p:spPr>
          <a:xfrm>
            <a:off x="979714" y="2429691"/>
            <a:ext cx="10341543" cy="35692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12572" y="1698172"/>
            <a:ext cx="7458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Masaje  cardiaco en lactante y en niño mayor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25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A3B7-F591-A148-AEAD-007A94CB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908"/>
            <a:ext cx="10515600" cy="1325563"/>
          </a:xfrm>
        </p:spPr>
        <p:txBody>
          <a:bodyPr/>
          <a:lstStyle/>
          <a:p>
            <a:r>
              <a:rPr lang="en-US" b="1" dirty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MASAJE CARDIACO</a:t>
            </a:r>
            <a:endParaRPr lang="x-none" b="1" dirty="0">
              <a:latin typeface="Calisto MT" panose="02040603050505030304" pitchFamily="18" charset="0"/>
            </a:endParaRPr>
          </a:p>
        </p:txBody>
      </p:sp>
      <p:pic>
        <p:nvPicPr>
          <p:cNvPr id="9" name="Google Shape;597;p35">
            <a:extLst>
              <a:ext uri="{FF2B5EF4-FFF2-40B4-BE49-F238E27FC236}">
                <a16:creationId xmlns:a16="http://schemas.microsoft.com/office/drawing/2014/main" id="{41F0EED0-1212-F94C-B8CC-F67E9526BC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9115" y="2640036"/>
            <a:ext cx="6793769" cy="357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98;p35">
            <a:extLst>
              <a:ext uri="{FF2B5EF4-FFF2-40B4-BE49-F238E27FC236}">
                <a16:creationId xmlns:a16="http://schemas.microsoft.com/office/drawing/2014/main" id="{FC223587-C141-6541-9050-D5800DDDB650}"/>
              </a:ext>
            </a:extLst>
          </p:cNvPr>
          <p:cNvSpPr/>
          <p:nvPr/>
        </p:nvSpPr>
        <p:spPr>
          <a:xfrm>
            <a:off x="3305846" y="2526821"/>
            <a:ext cx="5110044" cy="5780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>
              <a:lnSpc>
                <a:spcPct val="95000"/>
              </a:lnSpc>
              <a:buClr>
                <a:srgbClr val="808080"/>
              </a:buClr>
              <a:buSzPts val="1800"/>
            </a:pPr>
            <a:r>
              <a:rPr lang="en-US" sz="2000" b="1" dirty="0" err="1">
                <a:solidFill>
                  <a:schemeClr val="accent6"/>
                </a:solidFill>
                <a:latin typeface="Gotham Medium" panose="02000604030000020004" pitchFamily="2" charset="0"/>
                <a:ea typeface="Times New Roman"/>
                <a:cs typeface="Times New Roman"/>
                <a:sym typeface="Times New Roman"/>
              </a:rPr>
              <a:t>Correcto</a:t>
            </a:r>
            <a:r>
              <a:rPr lang="en-US" sz="1800" b="1" dirty="0">
                <a:solidFill>
                  <a:schemeClr val="accent6"/>
                </a:solidFill>
                <a:latin typeface="Gotham Medium" panose="02000604030000020004" pitchFamily="2" charset="0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-US" sz="2000" b="1" dirty="0" err="1">
                <a:solidFill>
                  <a:srgbClr val="FC0C12"/>
                </a:solidFill>
                <a:latin typeface="Gotham Medium" panose="02000604030000020004" pitchFamily="2" charset="0"/>
                <a:ea typeface="Times New Roman"/>
                <a:cs typeface="Times New Roman"/>
                <a:sym typeface="Times New Roman"/>
              </a:rPr>
              <a:t>Incorrecto</a:t>
            </a:r>
            <a:endParaRPr sz="2000" dirty="0">
              <a:solidFill>
                <a:srgbClr val="FC0C12"/>
              </a:solidFill>
              <a:latin typeface="Gotham Medium" panose="02000604030000020004" pitchFamily="2" charset="0"/>
            </a:endParaRPr>
          </a:p>
        </p:txBody>
      </p:sp>
      <p:pic>
        <p:nvPicPr>
          <p:cNvPr id="8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10293530" y="92691"/>
            <a:ext cx="1954739" cy="1461789"/>
            <a:chOff x="7904870" y="92691"/>
            <a:chExt cx="4343400" cy="3223337"/>
          </a:xfrm>
        </p:grpSpPr>
        <p:pic>
          <p:nvPicPr>
            <p:cNvPr id="12" name="Imagen 11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13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818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B268-32AA-524E-92E3-4CF158EAC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 smtClean="0">
                <a:latin typeface="Franklin Gothic Demi" panose="020B0703020102020204" pitchFamily="34" charset="0"/>
              </a:rPr>
              <a:t>A</a:t>
            </a:r>
            <a:r>
              <a:rPr lang="es-ES" b="1" dirty="0">
                <a:latin typeface="Franklin Gothic Demi" panose="020B0703020102020204" pitchFamily="34" charset="0"/>
              </a:rPr>
              <a:t>C</a:t>
            </a:r>
            <a:r>
              <a:rPr lang="x-none" b="1" dirty="0" smtClean="0">
                <a:latin typeface="Franklin Gothic Demi" panose="020B0703020102020204" pitchFamily="34" charset="0"/>
              </a:rPr>
              <a:t>B</a:t>
            </a:r>
            <a:endParaRPr lang="x-none" b="1" dirty="0">
              <a:latin typeface="Franklin Gothic Demi" panose="020B07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F9130-0307-334A-9A80-C6AED35AF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  <a:latin typeface="Calisto MT" panose="02040603050505030304" pitchFamily="18" charset="0"/>
              </a:rPr>
              <a:t>A</a:t>
            </a:r>
            <a:r>
              <a:rPr lang="en-US" dirty="0">
                <a:latin typeface="Calisto MT" panose="02040603050505030304" pitchFamily="18" charset="0"/>
              </a:rPr>
              <a:t>: </a:t>
            </a:r>
            <a:r>
              <a:rPr lang="en-US" dirty="0" err="1">
                <a:latin typeface="Calisto MT" panose="02040603050505030304" pitchFamily="18" charset="0"/>
              </a:rPr>
              <a:t>asegurar</a:t>
            </a:r>
            <a:r>
              <a:rPr lang="en-US" dirty="0">
                <a:latin typeface="Calisto MT" panose="02040603050505030304" pitchFamily="18" charset="0"/>
              </a:rPr>
              <a:t> la </a:t>
            </a:r>
            <a:r>
              <a:rPr lang="en-US" dirty="0" err="1">
                <a:latin typeface="Calisto MT" panose="02040603050505030304" pitchFamily="18" charset="0"/>
              </a:rPr>
              <a:t>apertura</a:t>
            </a:r>
            <a:r>
              <a:rPr lang="en-US" dirty="0">
                <a:latin typeface="Calisto MT" panose="02040603050505030304" pitchFamily="18" charset="0"/>
              </a:rPr>
              <a:t> de la </a:t>
            </a:r>
            <a:r>
              <a:rPr lang="en-US" dirty="0" err="1">
                <a:latin typeface="Calisto MT" panose="02040603050505030304" pitchFamily="18" charset="0"/>
              </a:rPr>
              <a:t>vía</a:t>
            </a:r>
            <a:r>
              <a:rPr lang="en-US" dirty="0">
                <a:latin typeface="Calisto MT" panose="0204060305050503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AÉREA</a:t>
            </a:r>
            <a:endParaRPr lang="en-US" b="1" dirty="0">
              <a:solidFill>
                <a:srgbClr val="FF0000"/>
              </a:solidFill>
              <a:latin typeface="Calisto MT" panose="02040603050505030304" pitchFamily="18" charset="0"/>
            </a:endParaRPr>
          </a:p>
          <a:p>
            <a:endParaRPr lang="en-US" dirty="0">
              <a:latin typeface="Calisto MT" panose="0204060305050503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C</a:t>
            </a:r>
            <a:r>
              <a:rPr lang="en-US" dirty="0" smtClean="0">
                <a:latin typeface="Calisto MT" panose="02040603050505030304" pitchFamily="18" charset="0"/>
              </a:rPr>
              <a:t>: </a:t>
            </a:r>
            <a:r>
              <a:rPr lang="en-US" dirty="0" err="1">
                <a:latin typeface="Calisto MT" panose="02040603050505030304" pitchFamily="18" charset="0"/>
              </a:rPr>
              <a:t>mantener</a:t>
            </a:r>
            <a:r>
              <a:rPr lang="en-US" dirty="0">
                <a:latin typeface="Calisto MT" panose="02040603050505030304" pitchFamily="18" charset="0"/>
              </a:rPr>
              <a:t> la </a:t>
            </a:r>
            <a:r>
              <a:rPr lang="en-US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CIRCULACIÓN</a:t>
            </a:r>
            <a:endParaRPr lang="en-US" dirty="0" smtClean="0">
              <a:latin typeface="Calisto MT" panose="0204060305050503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Calisto MT" panose="0204060305050503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B</a:t>
            </a:r>
            <a:r>
              <a:rPr lang="en-US" dirty="0" smtClean="0">
                <a:latin typeface="Calisto MT" panose="02040603050505030304" pitchFamily="18" charset="0"/>
              </a:rPr>
              <a:t>:iniciar </a:t>
            </a:r>
            <a:r>
              <a:rPr lang="en-US" dirty="0">
                <a:latin typeface="Calisto MT" panose="02040603050505030304" pitchFamily="18" charset="0"/>
              </a:rPr>
              <a:t>la </a:t>
            </a:r>
            <a:r>
              <a:rPr lang="en-US" dirty="0" err="1">
                <a:latin typeface="Calisto MT" panose="02040603050505030304" pitchFamily="18" charset="0"/>
              </a:rPr>
              <a:t>ventilación</a:t>
            </a:r>
            <a:r>
              <a:rPr lang="en-US" dirty="0">
                <a:latin typeface="Calisto MT" panose="02040603050505030304" pitchFamily="18" charset="0"/>
              </a:rPr>
              <a:t> (</a:t>
            </a:r>
            <a:r>
              <a:rPr lang="en-US" dirty="0" err="1">
                <a:latin typeface="Calisto MT" panose="02040603050505030304" pitchFamily="18" charset="0"/>
              </a:rPr>
              <a:t>inglés</a:t>
            </a:r>
            <a:r>
              <a:rPr lang="en-US" dirty="0">
                <a:latin typeface="Calisto MT" panose="02040603050505030304" pitchFamily="18" charset="0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Calisto MT" panose="02040603050505030304" pitchFamily="18" charset="0"/>
              </a:rPr>
              <a:t>BREATHING</a:t>
            </a:r>
            <a:r>
              <a:rPr lang="en-US" dirty="0">
                <a:latin typeface="Calisto MT" panose="02040603050505030304" pitchFamily="18" charset="0"/>
              </a:rPr>
              <a:t>) (</a:t>
            </a:r>
            <a:r>
              <a:rPr lang="en-US" dirty="0" err="1">
                <a:latin typeface="Calisto MT" panose="02040603050505030304" pitchFamily="18" charset="0"/>
              </a:rPr>
              <a:t>boca</a:t>
            </a:r>
            <a:r>
              <a:rPr lang="en-US" dirty="0">
                <a:latin typeface="Calisto MT" panose="02040603050505030304" pitchFamily="18" charset="0"/>
              </a:rPr>
              <a:t> a </a:t>
            </a:r>
            <a:r>
              <a:rPr lang="en-US" dirty="0" err="1">
                <a:latin typeface="Calisto MT" panose="02040603050505030304" pitchFamily="18" charset="0"/>
              </a:rPr>
              <a:t>boca</a:t>
            </a:r>
            <a:r>
              <a:rPr lang="en-US" dirty="0">
                <a:latin typeface="Calisto MT" panose="02040603050505030304" pitchFamily="18" charset="0"/>
              </a:rPr>
              <a:t>)</a:t>
            </a:r>
            <a:endParaRPr lang="en-US" b="1" dirty="0" smtClean="0">
              <a:solidFill>
                <a:srgbClr val="FF0000"/>
              </a:solidFill>
              <a:latin typeface="Calisto MT" panose="0204060305050503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Calisto MT" panose="0204060305050503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SE PRIORIZA LA CIRCULACIÓN PARA QUE LLEGUE OXIGENO A LOS ORGANOS VITALES</a:t>
            </a:r>
            <a:endParaRPr lang="en-US" dirty="0">
              <a:latin typeface="Calisto MT" panose="0204060305050503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058400" y="92692"/>
            <a:ext cx="2189869" cy="1631606"/>
            <a:chOff x="7904870" y="92691"/>
            <a:chExt cx="4343400" cy="3223337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6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40"/>
          <a:stretch/>
        </p:blipFill>
        <p:spPr>
          <a:xfrm>
            <a:off x="128181" y="0"/>
            <a:ext cx="2850630" cy="135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25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600" b="1" dirty="0" smtClean="0">
                <a:latin typeface="Calisto MT" panose="02040603050505030304" pitchFamily="18" charset="0"/>
              </a:rPr>
              <a:t>Ciclo completo</a:t>
            </a:r>
            <a:endParaRPr lang="es-AR" sz="3600" b="1" dirty="0">
              <a:latin typeface="Calisto MT" panose="020406030505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78806"/>
            <a:ext cx="10515600" cy="34981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sz="3600" b="1" u="sng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Con un solo reanimador : </a:t>
            </a:r>
          </a:p>
          <a:p>
            <a:pPr marL="0" indent="0" algn="ctr">
              <a:buNone/>
            </a:pPr>
            <a:r>
              <a:rPr lang="es-AR" sz="3600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2 </a:t>
            </a:r>
            <a:r>
              <a:rPr lang="es-AR" sz="3600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ventilaciones </a:t>
            </a:r>
            <a:r>
              <a:rPr lang="es-AR" sz="3600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cada </a:t>
            </a:r>
            <a:r>
              <a:rPr lang="es-AR" sz="3600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30 </a:t>
            </a:r>
            <a:r>
              <a:rPr lang="es-AR" sz="3600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compresiones</a:t>
            </a:r>
            <a:endParaRPr lang="es-AR" sz="3600" b="1" dirty="0" smtClean="0">
              <a:solidFill>
                <a:srgbClr val="FF0000"/>
              </a:solidFill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endParaRPr lang="es-AR" sz="3600" b="1" u="sng" dirty="0">
              <a:solidFill>
                <a:srgbClr val="FF0000"/>
              </a:solidFill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r>
              <a:rPr lang="es-ES" sz="3600" b="1" u="sng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Con dos reanimadores:</a:t>
            </a:r>
          </a:p>
          <a:p>
            <a:pPr marL="0" indent="0" algn="ctr">
              <a:buNone/>
            </a:pPr>
            <a:r>
              <a:rPr lang="es-ES" sz="3600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2 ventilaciones cada 15 compresiones</a:t>
            </a:r>
            <a:endParaRPr lang="es-AR" sz="3600" b="1" dirty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0293530" y="92691"/>
            <a:ext cx="1954739" cy="1461789"/>
            <a:chOff x="7904870" y="92691"/>
            <a:chExt cx="4343400" cy="3223337"/>
          </a:xfrm>
        </p:grpSpPr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7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1462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u="sng" dirty="0" smtClean="0"/>
              <a:t>Diferencias entre lactantes y niños mayores</a:t>
            </a:r>
            <a:endParaRPr lang="es-AR" b="1" u="sng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0293530" y="92691"/>
            <a:ext cx="1954739" cy="1461789"/>
            <a:chOff x="7904870" y="92691"/>
            <a:chExt cx="4343400" cy="3223337"/>
          </a:xfrm>
        </p:grpSpPr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7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326398"/>
              </p:ext>
            </p:extLst>
          </p:nvPr>
        </p:nvGraphicFramePr>
        <p:xfrm>
          <a:off x="2032000" y="2534920"/>
          <a:ext cx="8128000" cy="3677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241778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27201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LACTANTES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NIÑOS</a:t>
                      </a:r>
                      <a:r>
                        <a:rPr lang="es-ES" baseline="0" dirty="0" smtClean="0"/>
                        <a:t> MAYORES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8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-Posicionar cabeza elevando mentón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-Posicionar cabeza con tracción mandibular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33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-Respiración abarcando boca y nariz</a:t>
                      </a:r>
                      <a:endParaRPr lang="es-AR" dirty="0" smtClean="0"/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-Respiración abarcando</a:t>
                      </a:r>
                      <a:r>
                        <a:rPr lang="es-ES" baseline="0" dirty="0" smtClean="0"/>
                        <a:t> boca</a:t>
                      </a:r>
                      <a:endParaRPr lang="es-AR" dirty="0" smtClean="0"/>
                    </a:p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9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-Masaje cardíaco</a:t>
                      </a:r>
                      <a:r>
                        <a:rPr lang="es-ES" baseline="0" dirty="0" smtClean="0"/>
                        <a:t> con dos dedos o ambas manos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-Masaje cardíaco con talón de una mano</a:t>
                      </a:r>
                      <a:endParaRPr lang="es-AR" dirty="0" smtClean="0"/>
                    </a:p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73086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-Ciclo</a:t>
                      </a:r>
                      <a:r>
                        <a:rPr lang="es-ES" baseline="0" dirty="0" smtClean="0"/>
                        <a:t> masaje/ ventilación 30:2 (15:2 con dos reanimadores)</a:t>
                      </a:r>
                      <a:endParaRPr lang="es-A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-Ciclo</a:t>
                      </a:r>
                      <a:r>
                        <a:rPr lang="es-ES" baseline="0" dirty="0" smtClean="0"/>
                        <a:t> masaje/ ventilación 30:2 (15:2 con dos reanimadores)</a:t>
                      </a:r>
                      <a:endParaRPr lang="es-AR" dirty="0" smtClean="0"/>
                    </a:p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95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43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441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64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576B6-4755-DB4B-A681-DD52CBC0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77079"/>
            <a:ext cx="4726577" cy="2377781"/>
          </a:xfrm>
        </p:spPr>
        <p:txBody>
          <a:bodyPr/>
          <a:lstStyle/>
          <a:p>
            <a:pPr algn="ctr"/>
            <a:r>
              <a:rPr lang="en-US" b="1" dirty="0"/>
              <a:t>P</a:t>
            </a:r>
            <a:r>
              <a:rPr lang="x-none" b="1" dirty="0"/>
              <a:t>osición de recuperación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F4582-9540-F04D-8AA9-627519DC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068" y="1449636"/>
            <a:ext cx="6623174" cy="477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0293530" y="92691"/>
            <a:ext cx="1954739" cy="1461789"/>
            <a:chOff x="7904870" y="92691"/>
            <a:chExt cx="4343400" cy="3223337"/>
          </a:xfrm>
        </p:grpSpPr>
        <p:pic>
          <p:nvPicPr>
            <p:cNvPr id="8" name="Imagen 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9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4318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sto MT" panose="02040603050505030304" pitchFamily="18" charset="0"/>
              </a:rPr>
              <a:t>Uso desfibrilador automático (DEA)</a:t>
            </a:r>
            <a:endParaRPr lang="es-AR" dirty="0">
              <a:latin typeface="Calisto MT" panose="020406030505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>
                <a:latin typeface="Calisto MT" panose="02040603050505030304" pitchFamily="18" charset="0"/>
              </a:rPr>
              <a:t>Ante un niño con colapso súbito presenciado o sospecha enfermedad cardíaca</a:t>
            </a:r>
          </a:p>
          <a:p>
            <a:r>
              <a:rPr lang="es-ES" dirty="0" smtClean="0">
                <a:latin typeface="Calisto MT" panose="02040603050505030304" pitchFamily="18" charset="0"/>
              </a:rPr>
              <a:t>Permite detectar ritmo cardíaco que requiere </a:t>
            </a:r>
            <a:r>
              <a:rPr lang="es-ES" dirty="0" err="1" smtClean="0">
                <a:latin typeface="Calisto MT" panose="02040603050505030304" pitchFamily="18" charset="0"/>
              </a:rPr>
              <a:t>desfibrilar</a:t>
            </a:r>
            <a:endParaRPr lang="es-ES" dirty="0" smtClean="0">
              <a:latin typeface="Calisto MT" panose="02040603050505030304" pitchFamily="18" charset="0"/>
            </a:endParaRPr>
          </a:p>
          <a:p>
            <a:r>
              <a:rPr lang="es-ES" dirty="0" smtClean="0">
                <a:latin typeface="Calisto MT" panose="02040603050505030304" pitchFamily="18" charset="0"/>
              </a:rPr>
              <a:t>No recomendado para lactantes (menores 1 año)</a:t>
            </a:r>
          </a:p>
          <a:p>
            <a:r>
              <a:rPr lang="es-ES" dirty="0" smtClean="0">
                <a:latin typeface="Calisto MT" panose="02040603050505030304" pitchFamily="18" charset="0"/>
              </a:rPr>
              <a:t>Fáciles de utilizar</a:t>
            </a:r>
          </a:p>
          <a:p>
            <a:r>
              <a:rPr lang="es-ES" dirty="0" smtClean="0">
                <a:latin typeface="Calisto MT" panose="02040603050505030304" pitchFamily="18" charset="0"/>
              </a:rPr>
              <a:t>Hasta los 8 años (25kg) se utiliza el pediátrico, en mayores de 8 años puede utilizarse el de adultos</a:t>
            </a:r>
          </a:p>
          <a:p>
            <a:endParaRPr lang="es-AR" dirty="0">
              <a:latin typeface="Calisto MT" panose="02040603050505030304" pitchFamily="18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0293530" y="92691"/>
            <a:ext cx="1954739" cy="1461789"/>
            <a:chOff x="7904870" y="92691"/>
            <a:chExt cx="4343400" cy="3223337"/>
          </a:xfrm>
        </p:grpSpPr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7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0028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sto MT" panose="02040603050505030304" pitchFamily="18" charset="0"/>
              </a:rPr>
              <a:t>DEA</a:t>
            </a:r>
            <a:endParaRPr lang="es-AR" dirty="0">
              <a:latin typeface="Calisto MT" panose="020406030505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Calisto MT" panose="02040603050505030304" pitchFamily="18" charset="0"/>
              </a:rPr>
              <a:t>Posee dos electrodos (parches) que se posicionan en tórax	</a:t>
            </a:r>
          </a:p>
          <a:p>
            <a:pPr lvl="3"/>
            <a:r>
              <a:rPr lang="es-ES" dirty="0">
                <a:latin typeface="Calisto MT" panose="02040603050505030304" pitchFamily="18" charset="0"/>
              </a:rPr>
              <a:t>Menor de 8 años: uno en región anterior del tórax y otro posterior</a:t>
            </a:r>
          </a:p>
          <a:p>
            <a:pPr lvl="3"/>
            <a:r>
              <a:rPr lang="es-ES" dirty="0">
                <a:latin typeface="Calisto MT" panose="02040603050505030304" pitchFamily="18" charset="0"/>
              </a:rPr>
              <a:t>Mayor de 8 años: uno región debajo clavícula derecha y otro línea medio axilar izquierda</a:t>
            </a:r>
          </a:p>
          <a:p>
            <a:r>
              <a:rPr lang="es-ES" dirty="0" smtClean="0">
                <a:latin typeface="Calisto MT" panose="02040603050505030304" pitchFamily="18" charset="0"/>
              </a:rPr>
              <a:t>Colocar electrodos luego de 1 ciclo masaje/ventilación sin respuesta</a:t>
            </a:r>
          </a:p>
          <a:p>
            <a:r>
              <a:rPr lang="es-ES" dirty="0" smtClean="0">
                <a:latin typeface="Calisto MT" panose="02040603050505030304" pitchFamily="18" charset="0"/>
              </a:rPr>
              <a:t>Mientras se colocan electrodos no dejar de masajear</a:t>
            </a:r>
          </a:p>
          <a:p>
            <a:r>
              <a:rPr lang="es-ES" dirty="0" smtClean="0">
                <a:latin typeface="Calisto MT" panose="02040603050505030304" pitchFamily="18" charset="0"/>
              </a:rPr>
              <a:t>Al momento de la descarga NO TOCAR AL NIÑO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0293530" y="92691"/>
            <a:ext cx="1954739" cy="1461789"/>
            <a:chOff x="7904870" y="92691"/>
            <a:chExt cx="4343400" cy="3223337"/>
          </a:xfrm>
        </p:grpSpPr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7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2608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1901" t="25982" r="16434" b="16339"/>
          <a:stretch/>
        </p:blipFill>
        <p:spPr>
          <a:xfrm>
            <a:off x="3383279" y="2024743"/>
            <a:ext cx="5421086" cy="4219303"/>
          </a:xfrm>
          <a:prstGeom prst="rect">
            <a:avLst/>
          </a:prstGeom>
        </p:spPr>
      </p:pic>
      <p:pic>
        <p:nvPicPr>
          <p:cNvPr id="5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10293530" y="92691"/>
            <a:ext cx="1954739" cy="1461789"/>
            <a:chOff x="7904870" y="92691"/>
            <a:chExt cx="4343400" cy="3223337"/>
          </a:xfrm>
        </p:grpSpPr>
        <p:pic>
          <p:nvPicPr>
            <p:cNvPr id="7" name="Imagen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8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587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Calisto MT" panose="02040603050505030304" pitchFamily="18" charset="0"/>
              </a:rPr>
              <a:t>MUCHAS GRACIAS</a:t>
            </a:r>
            <a:endParaRPr lang="es-AR" b="1" dirty="0">
              <a:latin typeface="Calisto MT" panose="020406030505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latin typeface="Calisto MT" panose="02040603050505030304" pitchFamily="18" charset="0"/>
              </a:rPr>
              <a:t>Servicio neonatología								      Servicio pediatría</a:t>
            </a:r>
            <a:endParaRPr lang="es-AR" b="1" dirty="0">
              <a:latin typeface="Calisto MT" panose="02040603050505030304" pitchFamily="18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40"/>
          <a:stretch/>
        </p:blipFill>
        <p:spPr>
          <a:xfrm>
            <a:off x="1617346" y="3249748"/>
            <a:ext cx="4499688" cy="2145212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7628709" y="3249748"/>
            <a:ext cx="3589833" cy="2626120"/>
            <a:chOff x="7904870" y="92691"/>
            <a:chExt cx="4343400" cy="3223337"/>
          </a:xfrm>
        </p:grpSpPr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7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5060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2403" t="20090" r="16635" b="23661"/>
          <a:stretch/>
        </p:blipFill>
        <p:spPr>
          <a:xfrm>
            <a:off x="2464524" y="514060"/>
            <a:ext cx="7489373" cy="57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0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FF7A-4606-2941-866F-6A396C5F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8167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dk1"/>
                </a:solidFill>
                <a:latin typeface="Calisto MT" panose="02040603050505030304" pitchFamily="18" charset="0"/>
              </a:rPr>
              <a:t>Secuencia</a:t>
            </a:r>
            <a:r>
              <a:rPr lang="en-US" b="1" dirty="0">
                <a:solidFill>
                  <a:schemeClr val="dk1"/>
                </a:solidFill>
                <a:latin typeface="Calisto MT" panose="02040603050505030304" pitchFamily="18" charset="0"/>
              </a:rPr>
              <a:t> de pasos de la RCP </a:t>
            </a:r>
            <a:r>
              <a:rPr lang="en-US" b="1" dirty="0" err="1">
                <a:solidFill>
                  <a:schemeClr val="dk1"/>
                </a:solidFill>
                <a:latin typeface="Calisto MT" panose="02040603050505030304" pitchFamily="18" charset="0"/>
              </a:rPr>
              <a:t>básica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3CB1B-4C11-0C43-8DFE-1D831E837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90" y="2543730"/>
            <a:ext cx="10515600" cy="40324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Calisto MT" panose="02040603050505030304" pitchFamily="18" charset="0"/>
              </a:rPr>
              <a:t>Chequear la seguridad del </a:t>
            </a:r>
            <a:r>
              <a:rPr lang="es-ES" smtClean="0">
                <a:latin typeface="Calisto MT" panose="02040603050505030304" pitchFamily="18" charset="0"/>
              </a:rPr>
              <a:t>entorno (vía </a:t>
            </a:r>
            <a:r>
              <a:rPr lang="es-ES" dirty="0" smtClean="0">
                <a:latin typeface="Calisto MT" panose="02040603050505030304" pitchFamily="18" charset="0"/>
              </a:rPr>
              <a:t>publica, accidente, </a:t>
            </a:r>
            <a:r>
              <a:rPr lang="es-ES" dirty="0" err="1" smtClean="0">
                <a:latin typeface="Calisto MT" panose="02040603050505030304" pitchFamily="18" charset="0"/>
              </a:rPr>
              <a:t>etc</a:t>
            </a:r>
            <a:r>
              <a:rPr lang="es-ES" dirty="0" smtClean="0">
                <a:latin typeface="Calisto MT" panose="02040603050505030304" pitchFamily="18" charset="0"/>
              </a:rPr>
              <a:t>)</a:t>
            </a:r>
            <a:endParaRPr lang="es-AR" dirty="0" smtClean="0">
              <a:latin typeface="Calisto MT" panose="020406030505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AR" dirty="0" smtClean="0">
                <a:latin typeface="Calisto MT" panose="02040603050505030304" pitchFamily="18" charset="0"/>
              </a:rPr>
              <a:t>Controlar si el niño esta consciente 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>
                <a:latin typeface="Calisto MT" panose="02040603050505030304" pitchFamily="18" charset="0"/>
              </a:rPr>
              <a:t>Pedir ayuda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>
                <a:latin typeface="Calisto MT" panose="02040603050505030304" pitchFamily="18" charset="0"/>
              </a:rPr>
              <a:t>Controlar que la vía aérea esté despejada (objetos obstruyendo)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>
                <a:latin typeface="Calisto MT" panose="02040603050505030304" pitchFamily="18" charset="0"/>
              </a:rPr>
              <a:t>Evaluación de la respiración (ver – sentir – oír)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>
                <a:latin typeface="Calisto MT" panose="02040603050505030304" pitchFamily="18" charset="0"/>
              </a:rPr>
              <a:t>Ventilación boca a boca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>
                <a:latin typeface="Calisto MT" panose="02040603050505030304" pitchFamily="18" charset="0"/>
              </a:rPr>
              <a:t>Compresiones cardíacas</a:t>
            </a:r>
          </a:p>
          <a:p>
            <a:pPr marL="514350" indent="-514350">
              <a:buFont typeface="+mj-lt"/>
              <a:buAutoNum type="arabicPeriod"/>
            </a:pPr>
            <a:endParaRPr lang="es-AR" dirty="0">
              <a:latin typeface="Calisto MT" panose="0204060305050503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032274" y="92692"/>
            <a:ext cx="2215996" cy="1409538"/>
            <a:chOff x="7904870" y="92691"/>
            <a:chExt cx="4343400" cy="3223337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6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40"/>
          <a:stretch/>
        </p:blipFill>
        <p:spPr>
          <a:xfrm>
            <a:off x="128181" y="0"/>
            <a:ext cx="2549706" cy="12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8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78AA-C6D4-6A44-87E7-92CEDF22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4667"/>
            <a:ext cx="10515600" cy="1325563"/>
          </a:xfrm>
        </p:spPr>
        <p:txBody>
          <a:bodyPr/>
          <a:lstStyle/>
          <a:p>
            <a:r>
              <a:rPr lang="en-US" b="1" dirty="0">
                <a:latin typeface="Calisto MT" panose="02040603050505030304" pitchFamily="18" charset="0"/>
                <a:ea typeface="Arial"/>
                <a:cs typeface="Arial"/>
                <a:sym typeface="Arial"/>
              </a:rPr>
              <a:t>EVALUACIÓN INICIAL DEL NIÑO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DA1B-7D9D-A247-8556-25B63C69F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035"/>
            <a:ext cx="10515600" cy="4032477"/>
          </a:xfrm>
        </p:spPr>
        <p:txBody>
          <a:bodyPr/>
          <a:lstStyle/>
          <a:p>
            <a:r>
              <a:rPr lang="en-US" dirty="0">
                <a:latin typeface="Calisto MT" panose="02040603050505030304" pitchFamily="18" charset="0"/>
              </a:rPr>
              <a:t>Color de </a:t>
            </a:r>
            <a:r>
              <a:rPr lang="en-US" dirty="0" err="1">
                <a:latin typeface="Calisto MT" panose="02040603050505030304" pitchFamily="18" charset="0"/>
              </a:rPr>
              <a:t>piel</a:t>
            </a:r>
            <a:r>
              <a:rPr lang="en-US" dirty="0">
                <a:latin typeface="Calisto MT" panose="02040603050505030304" pitchFamily="18" charset="0"/>
              </a:rPr>
              <a:t> y </a:t>
            </a:r>
            <a:r>
              <a:rPr lang="en-US" dirty="0" err="1">
                <a:latin typeface="Calisto MT" panose="02040603050505030304" pitchFamily="18" charset="0"/>
              </a:rPr>
              <a:t>mucosas</a:t>
            </a:r>
            <a:endParaRPr lang="en-US" dirty="0">
              <a:latin typeface="Calisto MT" panose="02040603050505030304" pitchFamily="18" charset="0"/>
            </a:endParaRPr>
          </a:p>
          <a:p>
            <a:endParaRPr lang="en-US" dirty="0">
              <a:latin typeface="Calisto MT" panose="02040603050505030304" pitchFamily="18" charset="0"/>
            </a:endParaRPr>
          </a:p>
          <a:p>
            <a:r>
              <a:rPr lang="en-US" dirty="0" err="1">
                <a:latin typeface="Calisto MT" panose="02040603050505030304" pitchFamily="18" charset="0"/>
              </a:rPr>
              <a:t>Tono</a:t>
            </a:r>
            <a:r>
              <a:rPr lang="en-US" dirty="0">
                <a:latin typeface="Calisto MT" panose="02040603050505030304" pitchFamily="18" charset="0"/>
              </a:rPr>
              <a:t> muscular</a:t>
            </a:r>
          </a:p>
          <a:p>
            <a:endParaRPr lang="en-US" dirty="0">
              <a:latin typeface="Calisto MT" panose="02040603050505030304" pitchFamily="18" charset="0"/>
            </a:endParaRPr>
          </a:p>
          <a:p>
            <a:r>
              <a:rPr lang="en-US" dirty="0">
                <a:latin typeface="Calisto MT" panose="02040603050505030304" pitchFamily="18" charset="0"/>
              </a:rPr>
              <a:t>Falta de </a:t>
            </a:r>
            <a:r>
              <a:rPr lang="en-US" dirty="0" err="1">
                <a:latin typeface="Calisto MT" panose="02040603050505030304" pitchFamily="18" charset="0"/>
              </a:rPr>
              <a:t>respuesta</a:t>
            </a:r>
            <a:endParaRPr lang="en-US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upo 3"/>
          <p:cNvGrpSpPr/>
          <p:nvPr/>
        </p:nvGrpSpPr>
        <p:grpSpPr>
          <a:xfrm>
            <a:off x="10136776" y="92691"/>
            <a:ext cx="2111493" cy="1527103"/>
            <a:chOff x="7904870" y="92691"/>
            <a:chExt cx="4343400" cy="3223337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6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40"/>
          <a:stretch/>
        </p:blipFill>
        <p:spPr>
          <a:xfrm>
            <a:off x="128181" y="0"/>
            <a:ext cx="2413990" cy="115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9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A13B0-8F30-8E48-ABE4-1EFA6F3D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980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dk1"/>
                </a:solidFill>
                <a:latin typeface="Calisto MT" panose="02040603050505030304" pitchFamily="18" charset="0"/>
              </a:rPr>
              <a:t>CHEQUEE NIVEL DE CONCIENCIA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328B3-30AC-E647-850E-BF260941B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8277"/>
            <a:ext cx="10515600" cy="403247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s-AR" dirty="0" smtClean="0">
                <a:latin typeface="Calisto MT" panose="02040603050505030304" pitchFamily="18" charset="0"/>
              </a:rPr>
              <a:t>Si es un bebé sáquelo del lugar donde se encuentre. Estimular frotándole la espalda (no más de 2 o 3 veces)</a:t>
            </a:r>
          </a:p>
          <a:p>
            <a:endParaRPr lang="es-AR" dirty="0" smtClean="0">
              <a:latin typeface="Calisto MT" panose="02040603050505030304" pitchFamily="18" charset="0"/>
            </a:endParaRPr>
          </a:p>
          <a:p>
            <a:r>
              <a:rPr lang="es-AR" dirty="0" smtClean="0">
                <a:latin typeface="Calisto MT" panose="02040603050505030304" pitchFamily="18" charset="0"/>
              </a:rPr>
              <a:t>Observe  si hay movimiento de respiración.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upo 3"/>
          <p:cNvGrpSpPr/>
          <p:nvPr/>
        </p:nvGrpSpPr>
        <p:grpSpPr>
          <a:xfrm>
            <a:off x="10189028" y="92691"/>
            <a:ext cx="2059241" cy="1484149"/>
            <a:chOff x="7904870" y="92691"/>
            <a:chExt cx="4343400" cy="3223337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6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40"/>
          <a:stretch/>
        </p:blipFill>
        <p:spPr>
          <a:xfrm>
            <a:off x="128181" y="0"/>
            <a:ext cx="2246798" cy="107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5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8BA82-F653-9C4A-9F85-7AF25B89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09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dk1"/>
                </a:solidFill>
                <a:latin typeface="Calisto MT" panose="02040603050505030304" pitchFamily="18" charset="0"/>
              </a:rPr>
              <a:t>CHEQUEE NIVEL DE CONCIENCIA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FD1A3-B55E-5C40-AA1B-E44347C3E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5523"/>
            <a:ext cx="10515600" cy="4032477"/>
          </a:xfrm>
        </p:spPr>
        <p:txBody>
          <a:bodyPr/>
          <a:lstStyle/>
          <a:p>
            <a:r>
              <a:rPr lang="es-AR" dirty="0" smtClean="0">
                <a:latin typeface="Calisto MT" panose="02040603050505030304" pitchFamily="18" charset="0"/>
              </a:rPr>
              <a:t>Si el niño no tiene respuesta y no se mueve, grite por ayuda y comience RCP. </a:t>
            </a:r>
            <a:endParaRPr lang="es-AR" dirty="0">
              <a:latin typeface="Calisto MT" panose="0204060305050503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411096" y="92691"/>
            <a:ext cx="1837173" cy="1278909"/>
            <a:chOff x="7904870" y="92691"/>
            <a:chExt cx="4343400" cy="3223337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6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40"/>
          <a:stretch/>
        </p:blipFill>
        <p:spPr>
          <a:xfrm>
            <a:off x="128180" y="0"/>
            <a:ext cx="2079443" cy="9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0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AA87C-2AE8-8E4F-9D23-5EF53BA42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1"/>
            <a:ext cx="10515600" cy="4748212"/>
          </a:xfrm>
        </p:spPr>
        <p:txBody>
          <a:bodyPr>
            <a:normAutofit fontScale="92500"/>
          </a:bodyPr>
          <a:lstStyle/>
          <a:p>
            <a:pPr algn="ctr"/>
            <a:r>
              <a:rPr lang="es-AR" dirty="0" smtClean="0">
                <a:latin typeface="Calisto MT" panose="02040603050505030304" pitchFamily="18" charset="0"/>
              </a:rPr>
              <a:t>Si esta solo, realice reanimación </a:t>
            </a:r>
            <a:r>
              <a:rPr lang="es-AR" dirty="0" err="1" smtClean="0">
                <a:latin typeface="Calisto MT" panose="02040603050505030304" pitchFamily="18" charset="0"/>
              </a:rPr>
              <a:t>cardio</a:t>
            </a:r>
            <a:r>
              <a:rPr lang="es-AR" dirty="0" smtClean="0">
                <a:latin typeface="Calisto MT" panose="02040603050505030304" pitchFamily="18" charset="0"/>
              </a:rPr>
              <a:t> pulmonar (RCP) durante 5 ciclos </a:t>
            </a:r>
          </a:p>
          <a:p>
            <a:pPr marL="0" indent="0" algn="ctr">
              <a:buNone/>
            </a:pPr>
            <a:r>
              <a:rPr lang="es-AR" dirty="0" smtClean="0">
                <a:latin typeface="Calisto MT" panose="02040603050505030304" pitchFamily="18" charset="0"/>
              </a:rPr>
              <a:t>(2 minutos). 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>
              <a:latin typeface="Calisto MT" panose="02040603050505030304" pitchFamily="18" charset="0"/>
            </a:endParaRPr>
          </a:p>
          <a:p>
            <a:pPr algn="ctr"/>
            <a:r>
              <a:rPr lang="es-AR" dirty="0" smtClean="0">
                <a:latin typeface="Calisto MT" panose="02040603050505030304" pitchFamily="18" charset="0"/>
              </a:rPr>
              <a:t>Si aún continúa en </a:t>
            </a:r>
            <a:r>
              <a:rPr lang="es-AR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apnea</a:t>
            </a:r>
            <a:r>
              <a:rPr lang="es-AR" dirty="0" smtClean="0">
                <a:latin typeface="Calisto MT" panose="02040603050505030304" pitchFamily="18" charset="0"/>
              </a:rPr>
              <a:t> entonces active el SME (sistema médico de emergencias).</a:t>
            </a:r>
          </a:p>
          <a:p>
            <a:endParaRPr lang="es-AR" dirty="0" smtClean="0"/>
          </a:p>
          <a:p>
            <a:endParaRPr lang="es-AR" dirty="0" smtClean="0"/>
          </a:p>
          <a:p>
            <a:pPr algn="ctr"/>
            <a:r>
              <a:rPr lang="es-AR" dirty="0" smtClean="0">
                <a:latin typeface="Calisto MT" panose="02040603050505030304" pitchFamily="18" charset="0"/>
              </a:rPr>
              <a:t>Si esta solo y no hay evidencia de trauma, puede llevar al pequeño con usted hasta el teléfono. </a:t>
            </a:r>
            <a:endParaRPr lang="es-AR" dirty="0">
              <a:latin typeface="Calisto MT" panose="02040603050505030304" pitchFamily="18" charset="0"/>
            </a:endParaRPr>
          </a:p>
        </p:txBody>
      </p:sp>
      <p:sp>
        <p:nvSpPr>
          <p:cNvPr id="4" name="Google Shape;167;p14">
            <a:extLst>
              <a:ext uri="{FF2B5EF4-FFF2-40B4-BE49-F238E27FC236}">
                <a16:creationId xmlns:a16="http://schemas.microsoft.com/office/drawing/2014/main" id="{9DD27636-83DB-E646-9864-EE6FDE50C2EA}"/>
              </a:ext>
            </a:extLst>
          </p:cNvPr>
          <p:cNvSpPr/>
          <p:nvPr/>
        </p:nvSpPr>
        <p:spPr>
          <a:xfrm>
            <a:off x="5403666" y="2781299"/>
            <a:ext cx="914402" cy="685800"/>
          </a:xfrm>
          <a:custGeom>
            <a:avLst/>
            <a:gdLst/>
            <a:ahLst/>
            <a:cxnLst/>
            <a:rect l="l" t="t" r="r" b="b"/>
            <a:pathLst>
              <a:path w="2542" h="1907" extrusionOk="0">
                <a:moveTo>
                  <a:pt x="635" y="0"/>
                </a:moveTo>
                <a:lnTo>
                  <a:pt x="635" y="1429"/>
                </a:lnTo>
                <a:lnTo>
                  <a:pt x="0" y="1429"/>
                </a:lnTo>
                <a:lnTo>
                  <a:pt x="1270" y="1906"/>
                </a:lnTo>
                <a:lnTo>
                  <a:pt x="2541" y="1429"/>
                </a:lnTo>
                <a:lnTo>
                  <a:pt x="1905" y="1429"/>
                </a:lnTo>
                <a:lnTo>
                  <a:pt x="1905" y="0"/>
                </a:lnTo>
                <a:lnTo>
                  <a:pt x="635" y="0"/>
                </a:lnTo>
              </a:path>
            </a:pathLst>
          </a:cu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67;p14">
            <a:extLst>
              <a:ext uri="{FF2B5EF4-FFF2-40B4-BE49-F238E27FC236}">
                <a16:creationId xmlns:a16="http://schemas.microsoft.com/office/drawing/2014/main" id="{F9424383-2A62-054F-BCF1-A355458B1CF1}"/>
              </a:ext>
            </a:extLst>
          </p:cNvPr>
          <p:cNvSpPr/>
          <p:nvPr/>
        </p:nvSpPr>
        <p:spPr>
          <a:xfrm>
            <a:off x="5403666" y="4476747"/>
            <a:ext cx="914402" cy="685800"/>
          </a:xfrm>
          <a:custGeom>
            <a:avLst/>
            <a:gdLst/>
            <a:ahLst/>
            <a:cxnLst/>
            <a:rect l="l" t="t" r="r" b="b"/>
            <a:pathLst>
              <a:path w="2542" h="1907" extrusionOk="0">
                <a:moveTo>
                  <a:pt x="635" y="0"/>
                </a:moveTo>
                <a:lnTo>
                  <a:pt x="635" y="1429"/>
                </a:lnTo>
                <a:lnTo>
                  <a:pt x="0" y="1429"/>
                </a:lnTo>
                <a:lnTo>
                  <a:pt x="1270" y="1906"/>
                </a:lnTo>
                <a:lnTo>
                  <a:pt x="2541" y="1429"/>
                </a:lnTo>
                <a:lnTo>
                  <a:pt x="1905" y="1429"/>
                </a:lnTo>
                <a:lnTo>
                  <a:pt x="1905" y="0"/>
                </a:lnTo>
                <a:lnTo>
                  <a:pt x="635" y="0"/>
                </a:lnTo>
              </a:path>
            </a:pathLst>
          </a:cu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189028" y="92692"/>
            <a:ext cx="2059241" cy="1448726"/>
            <a:chOff x="7904870" y="92691"/>
            <a:chExt cx="4343400" cy="3223337"/>
          </a:xfrm>
        </p:grpSpPr>
        <p:pic>
          <p:nvPicPr>
            <p:cNvPr id="7" name="Imagen 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8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40"/>
          <a:stretch/>
        </p:blipFill>
        <p:spPr>
          <a:xfrm>
            <a:off x="128180" y="0"/>
            <a:ext cx="2118631" cy="101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7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CB18-2595-2745-8CC9-6BFF0B1C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8397"/>
            <a:ext cx="6605588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Calisto MT" panose="02040603050505030304" pitchFamily="18" charset="0"/>
              </a:rPr>
              <a:t>ACTIVAR EL SME </a:t>
            </a:r>
            <a:br>
              <a:rPr lang="en-US" sz="2800" b="1" dirty="0">
                <a:solidFill>
                  <a:schemeClr val="dk1"/>
                </a:solidFill>
                <a:latin typeface="Calisto MT" panose="02040603050505030304" pitchFamily="18" charset="0"/>
              </a:rPr>
            </a:br>
            <a:r>
              <a:rPr lang="en-US" sz="2800" b="1" dirty="0">
                <a:solidFill>
                  <a:schemeClr val="dk1"/>
                </a:solidFill>
                <a:latin typeface="Calisto MT" panose="02040603050505030304" pitchFamily="18" charset="0"/>
              </a:rPr>
              <a:t>(</a:t>
            </a:r>
            <a:r>
              <a:rPr lang="en-US" sz="2800" b="1" dirty="0" err="1">
                <a:solidFill>
                  <a:schemeClr val="dk1"/>
                </a:solidFill>
                <a:latin typeface="Calisto MT" panose="02040603050505030304" pitchFamily="18" charset="0"/>
              </a:rPr>
              <a:t>sistema</a:t>
            </a:r>
            <a:r>
              <a:rPr lang="en-US" sz="2800" b="1" dirty="0">
                <a:solidFill>
                  <a:schemeClr val="dk1"/>
                </a:solidFill>
                <a:latin typeface="Calisto MT" panose="0204060305050503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sto MT" panose="02040603050505030304" pitchFamily="18" charset="0"/>
              </a:rPr>
              <a:t>médico</a:t>
            </a:r>
            <a:r>
              <a:rPr lang="en-US" sz="2800" b="1" dirty="0">
                <a:solidFill>
                  <a:schemeClr val="dk1"/>
                </a:solidFill>
                <a:latin typeface="Calisto MT" panose="02040603050505030304" pitchFamily="18" charset="0"/>
              </a:rPr>
              <a:t> de </a:t>
            </a:r>
            <a:r>
              <a:rPr lang="en-US" sz="2800" b="1" dirty="0" err="1">
                <a:solidFill>
                  <a:schemeClr val="dk1"/>
                </a:solidFill>
                <a:latin typeface="Calisto MT" panose="02040603050505030304" pitchFamily="18" charset="0"/>
              </a:rPr>
              <a:t>emergencia</a:t>
            </a:r>
            <a:r>
              <a:rPr lang="en-US" sz="2800" b="1" dirty="0">
                <a:solidFill>
                  <a:schemeClr val="dk1"/>
                </a:solidFill>
                <a:latin typeface="Calisto MT" panose="02040603050505030304" pitchFamily="18" charset="0"/>
              </a:rPr>
              <a:t>)</a:t>
            </a:r>
            <a:endParaRPr lang="x-none" sz="2800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64F1B-F491-D943-AB39-02F9A5886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3960"/>
            <a:ext cx="6362700" cy="4032477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alisto MT" panose="02040603050505030304" pitchFamily="18" charset="0"/>
            </a:endParaRPr>
          </a:p>
          <a:p>
            <a:r>
              <a:rPr lang="es-AR" dirty="0" smtClean="0">
                <a:latin typeface="Calisto MT" panose="02040603050505030304" pitchFamily="18" charset="0"/>
              </a:rPr>
              <a:t>Si dos personas  están presentes, un  reanimador comienza RCP mientras el otro activa </a:t>
            </a:r>
            <a:r>
              <a:rPr lang="en-US" dirty="0" smtClean="0">
                <a:latin typeface="Calisto MT" panose="02040603050505030304" pitchFamily="18" charset="0"/>
              </a:rPr>
              <a:t>el </a:t>
            </a:r>
            <a:r>
              <a:rPr lang="en-US" dirty="0">
                <a:latin typeface="Calisto MT" panose="02040603050505030304" pitchFamily="18" charset="0"/>
              </a:rPr>
              <a:t>SME.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ABA86-F8FA-6E42-B592-05844B030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788" y="435865"/>
            <a:ext cx="4207099" cy="630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upo 4"/>
          <p:cNvGrpSpPr/>
          <p:nvPr/>
        </p:nvGrpSpPr>
        <p:grpSpPr>
          <a:xfrm>
            <a:off x="10319656" y="92692"/>
            <a:ext cx="1928613" cy="1357286"/>
            <a:chOff x="7904870" y="92691"/>
            <a:chExt cx="4343400" cy="3223337"/>
          </a:xfrm>
        </p:grpSpPr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7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7740"/>
          <a:stretch/>
        </p:blipFill>
        <p:spPr>
          <a:xfrm>
            <a:off x="128180" y="0"/>
            <a:ext cx="210979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49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259</TotalTime>
  <Words>834</Words>
  <Application>Microsoft Office PowerPoint</Application>
  <PresentationFormat>Panorámica</PresentationFormat>
  <Paragraphs>157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Calisto MT</vt:lpstr>
      <vt:lpstr>Franklin Gothic Demi</vt:lpstr>
      <vt:lpstr>Garamond</vt:lpstr>
      <vt:lpstr>Gotham Medium</vt:lpstr>
      <vt:lpstr>Times New Roman</vt:lpstr>
      <vt:lpstr>Orgánico</vt:lpstr>
      <vt:lpstr>REANIMACION CARDIOPULMONAR  EN NIÑOS  Curso para padres</vt:lpstr>
      <vt:lpstr>Presentación de PowerPoint</vt:lpstr>
      <vt:lpstr>ACB</vt:lpstr>
      <vt:lpstr>Secuencia de pasos de la RCP básica</vt:lpstr>
      <vt:lpstr>EVALUACIÓN INICIAL DEL NIÑO</vt:lpstr>
      <vt:lpstr>CHEQUEE NIVEL DE CONCIENCIA</vt:lpstr>
      <vt:lpstr>CHEQUEE NIVEL DE CONCIENCIA</vt:lpstr>
      <vt:lpstr>Presentación de PowerPoint</vt:lpstr>
      <vt:lpstr>ACTIVAR EL SME  (sistema médico de emergencia)</vt:lpstr>
      <vt:lpstr>ES MUY IMPORTANTE QUE USTED CONOZCA</vt:lpstr>
      <vt:lpstr>ES MUY IMPORTANTE QUE USTED CONOZCA</vt:lpstr>
      <vt:lpstr>EVALUACIÓN DEL NIÑO</vt:lpstr>
      <vt:lpstr>Presentación de PowerPoint</vt:lpstr>
      <vt:lpstr>PRIMERAS MEDIDAS</vt:lpstr>
      <vt:lpstr>A. Establecer una vía aérea permeable</vt:lpstr>
      <vt:lpstr>Presentación de PowerPoint</vt:lpstr>
      <vt:lpstr>B: INICIAMOS LA VENTILACIÓN</vt:lpstr>
      <vt:lpstr>                             B: VENTILACIÓN</vt:lpstr>
      <vt:lpstr>                           B:    VENTILACIÓN</vt:lpstr>
      <vt:lpstr>Presentación de PowerPoint</vt:lpstr>
      <vt:lpstr>Luego de 5 ventilaciones evaluamos al niño...</vt:lpstr>
      <vt:lpstr>                       C: MASAJE CARDIACO</vt:lpstr>
      <vt:lpstr>                     C: MASAJE CARDIACO</vt:lpstr>
      <vt:lpstr>C: MASAJE CARDIACO</vt:lpstr>
      <vt:lpstr>C: MASAJE CARDIACO</vt:lpstr>
      <vt:lpstr>C: MASAJE CARDIACO</vt:lpstr>
      <vt:lpstr>C: MASAJE CARDIACO</vt:lpstr>
      <vt:lpstr>Presentación de PowerPoint</vt:lpstr>
      <vt:lpstr>MASAJE CARDIACO</vt:lpstr>
      <vt:lpstr>Ciclo completo</vt:lpstr>
      <vt:lpstr>Diferencias entre lactantes y niños mayores</vt:lpstr>
      <vt:lpstr>Posición de recuperación</vt:lpstr>
      <vt:lpstr>Uso desfibrilador automático (DEA)</vt:lpstr>
      <vt:lpstr>DEA</vt:lpstr>
      <vt:lpstr>Presentación de PowerPoint</vt:lpstr>
      <vt:lpstr>MUCHAS GRACIAS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Clínica Pasteur</dc:title>
  <dc:subject/>
  <dc:creator>Julio Grasso</dc:creator>
  <cp:keywords/>
  <dc:description/>
  <cp:lastModifiedBy>María Cecilia Giménez</cp:lastModifiedBy>
  <cp:revision>69</cp:revision>
  <dcterms:created xsi:type="dcterms:W3CDTF">2020-03-31T18:10:29Z</dcterms:created>
  <dcterms:modified xsi:type="dcterms:W3CDTF">2021-11-17T03:20:26Z</dcterms:modified>
  <cp:category/>
</cp:coreProperties>
</file>