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  <p:sldId id="282" r:id="rId3"/>
    <p:sldId id="283" r:id="rId4"/>
    <p:sldId id="284" r:id="rId5"/>
    <p:sldId id="286" r:id="rId6"/>
    <p:sldId id="287" r:id="rId7"/>
    <p:sldId id="288" r:id="rId8"/>
    <p:sldId id="290" r:id="rId9"/>
    <p:sldId id="291" r:id="rId10"/>
    <p:sldId id="292" r:id="rId11"/>
    <p:sldId id="28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58"/>
  </p:normalViewPr>
  <p:slideViewPr>
    <p:cSldViewPr snapToGrid="0" snapToObjects="1">
      <p:cViewPr varScale="1">
        <p:scale>
          <a:sx n="68" d="100"/>
          <a:sy n="68" d="100"/>
        </p:scale>
        <p:origin x="5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55B70A6-236C-9848-940F-E2050EC7812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7E9B250-C3B4-FB4B-8F04-E3417C179BB5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595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70A6-236C-9848-940F-E2050EC7812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B250-C3B4-FB4B-8F04-E3417C179BB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83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70A6-236C-9848-940F-E2050EC7812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B250-C3B4-FB4B-8F04-E3417C179BB5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507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70A6-236C-9848-940F-E2050EC7812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B250-C3B4-FB4B-8F04-E3417C179BB5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529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70A6-236C-9848-940F-E2050EC7812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B250-C3B4-FB4B-8F04-E3417C179BB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4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70A6-236C-9848-940F-E2050EC7812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B250-C3B4-FB4B-8F04-E3417C179BB5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009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70A6-236C-9848-940F-E2050EC7812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B250-C3B4-FB4B-8F04-E3417C179BB5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244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70A6-236C-9848-940F-E2050EC7812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B250-C3B4-FB4B-8F04-E3417C179BB5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6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70A6-236C-9848-940F-E2050EC7812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B250-C3B4-FB4B-8F04-E3417C179BB5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118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70A6-236C-9848-940F-E2050EC7812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B250-C3B4-FB4B-8F04-E3417C179BB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5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70A6-236C-9848-940F-E2050EC7812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B250-C3B4-FB4B-8F04-E3417C179BB5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6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70A6-236C-9848-940F-E2050EC7812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B250-C3B4-FB4B-8F04-E3417C179BB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1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70A6-236C-9848-940F-E2050EC7812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B250-C3B4-FB4B-8F04-E3417C179BB5}" type="slidenum">
              <a:rPr lang="en-US" smtClean="0"/>
              <a:t>‹Nº›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11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70A6-236C-9848-940F-E2050EC7812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B250-C3B4-FB4B-8F04-E3417C179BB5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666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70A6-236C-9848-940F-E2050EC7812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B250-C3B4-FB4B-8F04-E3417C179BB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06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70A6-236C-9848-940F-E2050EC7812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B250-C3B4-FB4B-8F04-E3417C179BB5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639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70A6-236C-9848-940F-E2050EC7812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B250-C3B4-FB4B-8F04-E3417C179BB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85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55B70A6-236C-9848-940F-E2050EC7812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E9B250-C3B4-FB4B-8F04-E3417C179BB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99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DD213-59D3-0443-972B-4625FDDB6C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3729038"/>
            <a:ext cx="9944100" cy="2387600"/>
          </a:xfrm>
        </p:spPr>
        <p:txBody>
          <a:bodyPr>
            <a:normAutofit/>
          </a:bodyPr>
          <a:lstStyle/>
          <a:p>
            <a:r>
              <a:rPr lang="en-US" sz="5400" dirty="0" err="1">
                <a:latin typeface="Calisto MT" panose="02040603050505030304" pitchFamily="18" charset="0"/>
                <a:ea typeface="Cambria Math" panose="02040503050406030204" pitchFamily="18" charset="0"/>
              </a:rPr>
              <a:t>Maniobra</a:t>
            </a:r>
            <a:r>
              <a:rPr lang="en-US" sz="5400" dirty="0">
                <a:latin typeface="Calisto MT" panose="02040603050505030304" pitchFamily="18" charset="0"/>
                <a:ea typeface="Cambria Math" panose="02040503050406030204" pitchFamily="18" charset="0"/>
              </a:rPr>
              <a:t> de Heimlich</a:t>
            </a:r>
            <a:r>
              <a:rPr lang="en-US" sz="4500" dirty="0">
                <a:latin typeface="Calisto MT" panose="02040603050505030304" pitchFamily="18" charset="0"/>
                <a:ea typeface="Cambria Math" panose="02040503050406030204" pitchFamily="18" charset="0"/>
              </a:rPr>
              <a:t/>
            </a:r>
            <a:br>
              <a:rPr lang="en-US" sz="4500" dirty="0">
                <a:latin typeface="Calisto MT" panose="02040603050505030304" pitchFamily="18" charset="0"/>
                <a:ea typeface="Cambria Math" panose="02040503050406030204" pitchFamily="18" charset="0"/>
              </a:rPr>
            </a:br>
            <a:r>
              <a:rPr lang="en-US" sz="4500" dirty="0">
                <a:latin typeface="Calisto MT" panose="02040603050505030304" pitchFamily="18" charset="0"/>
                <a:ea typeface="Cambria Math" panose="02040503050406030204" pitchFamily="18" charset="0"/>
              </a:rPr>
              <a:t/>
            </a:r>
            <a:br>
              <a:rPr lang="en-US" sz="4500" dirty="0">
                <a:latin typeface="Calisto MT" panose="02040603050505030304" pitchFamily="18" charset="0"/>
                <a:ea typeface="Cambria Math" panose="02040503050406030204" pitchFamily="18" charset="0"/>
              </a:rPr>
            </a:br>
            <a:r>
              <a:rPr lang="en-US" sz="4500" dirty="0" err="1">
                <a:latin typeface="Calisto MT" panose="02040603050505030304" pitchFamily="18" charset="0"/>
                <a:ea typeface="Cambria Math" panose="02040503050406030204" pitchFamily="18" charset="0"/>
              </a:rPr>
              <a:t>Curso</a:t>
            </a:r>
            <a:r>
              <a:rPr lang="en-US" sz="4500" dirty="0">
                <a:latin typeface="Calisto MT" panose="02040603050505030304" pitchFamily="18" charset="0"/>
                <a:ea typeface="Cambria Math" panose="02040503050406030204" pitchFamily="18" charset="0"/>
              </a:rPr>
              <a:t> para padres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55E892-1B5D-FD48-BA38-34D71DDBE9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721" b="-3543"/>
          <a:stretch/>
        </p:blipFill>
        <p:spPr>
          <a:xfrm>
            <a:off x="333103" y="168005"/>
            <a:ext cx="3619920" cy="1908990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783" y="92691"/>
            <a:ext cx="3187337" cy="2810326"/>
          </a:xfrm>
          <a:prstGeom prst="rect">
            <a:avLst/>
          </a:prstGeom>
          <a:noFill/>
        </p:spPr>
      </p:pic>
      <p:pic>
        <p:nvPicPr>
          <p:cNvPr id="3074" name="Picture 2" descr="Conocé el PLAN SMG02 de Swiss Medical y sus precio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0" b="26635"/>
          <a:stretch/>
        </p:blipFill>
        <p:spPr bwMode="auto">
          <a:xfrm>
            <a:off x="7848600" y="2443830"/>
            <a:ext cx="4343400" cy="87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7904870" y="92691"/>
            <a:ext cx="4343400" cy="3223337"/>
            <a:chOff x="7904870" y="92691"/>
            <a:chExt cx="4343400" cy="3223337"/>
          </a:xfrm>
        </p:grpSpPr>
        <p:pic>
          <p:nvPicPr>
            <p:cNvPr id="6" name="Imagen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8053" y="92691"/>
              <a:ext cx="3187337" cy="2810326"/>
            </a:xfrm>
            <a:prstGeom prst="rect">
              <a:avLst/>
            </a:prstGeom>
            <a:noFill/>
          </p:spPr>
        </p:pic>
        <p:pic>
          <p:nvPicPr>
            <p:cNvPr id="7" name="Picture 2" descr="Conocé el PLAN SMG02 de Swiss Medical y sus precio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80" b="26635"/>
            <a:stretch/>
          </p:blipFill>
          <p:spPr bwMode="auto">
            <a:xfrm>
              <a:off x="7904870" y="2443830"/>
              <a:ext cx="4343400" cy="87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9427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ué hago si mi hijo se asfixia? - ¡Pregunta Mamá!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" t="9853" r="72440" b="43702"/>
          <a:stretch/>
        </p:blipFill>
        <p:spPr bwMode="auto">
          <a:xfrm>
            <a:off x="365758" y="1378574"/>
            <a:ext cx="3174275" cy="53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Qué hago si mi hijo se asfixia? - ¡Pregunta Mamá!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65" r="76660" b="23403"/>
          <a:stretch/>
        </p:blipFill>
        <p:spPr bwMode="auto">
          <a:xfrm>
            <a:off x="4012475" y="3184117"/>
            <a:ext cx="3435622" cy="299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Qué hago si mi hijo se asfixia? - ¡Pregunta Mamá!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3" t="76198" r="59916"/>
          <a:stretch/>
        </p:blipFill>
        <p:spPr bwMode="auto">
          <a:xfrm>
            <a:off x="8581150" y="3184117"/>
            <a:ext cx="3007728" cy="299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8581150" y="5029200"/>
            <a:ext cx="549787" cy="1147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8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55E892-1B5D-FD48-BA38-34D71DDBE9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721" b="-3543"/>
          <a:stretch/>
        </p:blipFill>
        <p:spPr>
          <a:xfrm>
            <a:off x="333103" y="168005"/>
            <a:ext cx="2082246" cy="1098087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9889588" y="92692"/>
            <a:ext cx="2358682" cy="1764244"/>
            <a:chOff x="7904870" y="92691"/>
            <a:chExt cx="4343400" cy="3223337"/>
          </a:xfrm>
        </p:grpSpPr>
        <p:pic>
          <p:nvPicPr>
            <p:cNvPr id="10" name="Imagen 9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8053" y="92691"/>
              <a:ext cx="3187337" cy="2810326"/>
            </a:xfrm>
            <a:prstGeom prst="rect">
              <a:avLst/>
            </a:prstGeom>
            <a:noFill/>
          </p:spPr>
        </p:pic>
        <p:pic>
          <p:nvPicPr>
            <p:cNvPr id="11" name="Picture 2" descr="Conocé el PLAN SMG02 de Swiss Medical y sus precios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80" b="26635"/>
            <a:stretch/>
          </p:blipFill>
          <p:spPr bwMode="auto">
            <a:xfrm>
              <a:off x="7904870" y="2443830"/>
              <a:ext cx="4343400" cy="87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5826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0367C-9C54-EC46-94A4-0FFB0C5BA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7906"/>
            <a:ext cx="10515600" cy="1325563"/>
          </a:xfrm>
        </p:spPr>
        <p:txBody>
          <a:bodyPr/>
          <a:lstStyle/>
          <a:p>
            <a:r>
              <a:rPr lang="en-US" b="1" dirty="0" err="1">
                <a:latin typeface="Calisto MT" panose="02040603050505030304" pitchFamily="18" charset="0"/>
              </a:rPr>
              <a:t>Recuerde</a:t>
            </a:r>
            <a:endParaRPr lang="x-none" b="1" dirty="0">
              <a:latin typeface="Calisto MT" panose="02040603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D677B-AE4B-B146-B6E7-986844928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es-AR" dirty="0" smtClean="0">
                <a:latin typeface="Calisto MT" panose="02040603050505030304" pitchFamily="18" charset="0"/>
              </a:rPr>
              <a:t>Tener a mano el número de teléfono del Sistema de Emergencia local.</a:t>
            </a:r>
          </a:p>
          <a:p>
            <a:r>
              <a:rPr lang="es-AR" dirty="0" smtClean="0">
                <a:latin typeface="Calisto MT" panose="02040603050505030304" pitchFamily="18" charset="0"/>
              </a:rPr>
              <a:t>Conocer su dirección exacta.</a:t>
            </a:r>
          </a:p>
          <a:p>
            <a:pPr marL="0" indent="0">
              <a:buNone/>
            </a:pPr>
            <a:endParaRPr lang="es-AR" dirty="0" smtClean="0">
              <a:latin typeface="Calisto MT" panose="02040603050505030304" pitchFamily="18" charset="0"/>
            </a:endParaRPr>
          </a:p>
          <a:p>
            <a:pPr marL="0" indent="0">
              <a:buNone/>
            </a:pPr>
            <a:r>
              <a:rPr lang="es-AR" dirty="0" smtClean="0">
                <a:latin typeface="Calisto MT" panose="02040603050505030304" pitchFamily="18" charset="0"/>
              </a:rPr>
              <a:t>Realizar RCP ayudará a mantener la circulación de la sangre en los órganos y disminuirá la posibilidad de daño permanente y muerte.</a:t>
            </a:r>
            <a:endParaRPr lang="es-AR" dirty="0">
              <a:latin typeface="Calisto MT" panose="02040603050505030304" pitchFamily="18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55E892-1B5D-FD48-BA38-34D71DDBE9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721" b="-3543"/>
          <a:stretch/>
        </p:blipFill>
        <p:spPr>
          <a:xfrm>
            <a:off x="333103" y="168005"/>
            <a:ext cx="1861457" cy="981652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9636368" y="92692"/>
            <a:ext cx="2611901" cy="1961192"/>
            <a:chOff x="7904870" y="92691"/>
            <a:chExt cx="4343400" cy="3223337"/>
          </a:xfrm>
        </p:grpSpPr>
        <p:pic>
          <p:nvPicPr>
            <p:cNvPr id="6" name="Imagen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8053" y="92691"/>
              <a:ext cx="3187337" cy="2810326"/>
            </a:xfrm>
            <a:prstGeom prst="rect">
              <a:avLst/>
            </a:prstGeom>
            <a:noFill/>
          </p:spPr>
        </p:pic>
        <p:pic>
          <p:nvPicPr>
            <p:cNvPr id="7" name="Picture 2" descr="Conocé el PLAN SMG02 de Swiss Medical y sus precio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80" b="26635"/>
            <a:stretch/>
          </p:blipFill>
          <p:spPr bwMode="auto">
            <a:xfrm>
              <a:off x="7904870" y="2443830"/>
              <a:ext cx="4343400" cy="87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0652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C923E-8892-E24B-A329-619412D4C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3000"/>
            <a:ext cx="10515600" cy="1325563"/>
          </a:xfrm>
        </p:spPr>
        <p:txBody>
          <a:bodyPr/>
          <a:lstStyle/>
          <a:p>
            <a:r>
              <a:rPr lang="en-US" b="1" dirty="0" err="1">
                <a:latin typeface="Calisto MT" panose="02040603050505030304" pitchFamily="18" charset="0"/>
              </a:rPr>
              <a:t>Maniobra</a:t>
            </a:r>
            <a:r>
              <a:rPr lang="en-US" b="1" dirty="0">
                <a:latin typeface="Calisto MT" panose="02040603050505030304" pitchFamily="18" charset="0"/>
              </a:rPr>
              <a:t> de Heimlich</a:t>
            </a:r>
            <a:endParaRPr lang="x-none" b="1" dirty="0">
              <a:latin typeface="Calisto MT" panose="02040603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685D0-7F16-8143-973A-610A61430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048" y="2490913"/>
            <a:ext cx="10515600" cy="4032477"/>
          </a:xfrm>
        </p:spPr>
        <p:txBody>
          <a:bodyPr>
            <a:normAutofit/>
          </a:bodyPr>
          <a:lstStyle/>
          <a:p>
            <a:pPr algn="just"/>
            <a:r>
              <a:rPr lang="es-AR" sz="3200" dirty="0" smtClean="0">
                <a:latin typeface="Calisto MT" panose="02040603050505030304" pitchFamily="18" charset="0"/>
              </a:rPr>
              <a:t>Técnica utilizada para desobstruir las vías respiratorias cuando se evidencia atragantamiento.</a:t>
            </a:r>
          </a:p>
          <a:p>
            <a:pPr algn="just"/>
            <a:endParaRPr lang="es-AR" sz="3200" dirty="0" smtClean="0">
              <a:latin typeface="Calisto MT" panose="02040603050505030304" pitchFamily="18" charset="0"/>
            </a:endParaRPr>
          </a:p>
          <a:p>
            <a:pPr algn="ctr"/>
            <a:r>
              <a:rPr lang="es-AR" sz="3200" dirty="0" smtClean="0">
                <a:latin typeface="Calisto MT" panose="02040603050505030304" pitchFamily="18" charset="0"/>
              </a:rPr>
              <a:t>Se debe realizar hasta que se expulse el objeto que ocluye las vías respiratorias o hasta que haya signos de mejoría, o empeore y requiera RCP.</a:t>
            </a:r>
            <a:endParaRPr lang="es-AR" sz="3200" dirty="0">
              <a:latin typeface="Calisto MT" panose="0204060305050503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1430" y="168005"/>
            <a:ext cx="1690570" cy="1490159"/>
          </a:xfrm>
          <a:prstGeom prst="rect">
            <a:avLst/>
          </a:prstGeom>
        </p:spPr>
      </p:pic>
      <p:pic>
        <p:nvPicPr>
          <p:cNvPr id="5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55E892-1B5D-FD48-BA38-34D71DDBE9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721" b="-3543"/>
          <a:stretch/>
        </p:blipFill>
        <p:spPr>
          <a:xfrm>
            <a:off x="333103" y="168005"/>
            <a:ext cx="1931795" cy="1018746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9833316" y="92692"/>
            <a:ext cx="2414953" cy="1947124"/>
            <a:chOff x="7904870" y="92691"/>
            <a:chExt cx="4343400" cy="3223337"/>
          </a:xfrm>
        </p:grpSpPr>
        <p:pic>
          <p:nvPicPr>
            <p:cNvPr id="7" name="Imagen 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8053" y="92691"/>
              <a:ext cx="3187337" cy="2810326"/>
            </a:xfrm>
            <a:prstGeom prst="rect">
              <a:avLst/>
            </a:prstGeom>
            <a:noFill/>
          </p:spPr>
        </p:pic>
        <p:pic>
          <p:nvPicPr>
            <p:cNvPr id="8" name="Picture 2" descr="Conocé el PLAN SMG02 de Swiss Medical y sus precios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80" b="26635"/>
            <a:stretch/>
          </p:blipFill>
          <p:spPr bwMode="auto">
            <a:xfrm>
              <a:off x="7904870" y="2443830"/>
              <a:ext cx="4343400" cy="87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7687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9580098" y="92692"/>
            <a:ext cx="2668172" cy="1792380"/>
            <a:chOff x="7904870" y="92691"/>
            <a:chExt cx="4343400" cy="3223337"/>
          </a:xfrm>
        </p:grpSpPr>
        <p:pic>
          <p:nvPicPr>
            <p:cNvPr id="6" name="Imagen 5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8053" y="92691"/>
              <a:ext cx="3187337" cy="2810326"/>
            </a:xfrm>
            <a:prstGeom prst="rect">
              <a:avLst/>
            </a:prstGeom>
            <a:noFill/>
          </p:spPr>
        </p:pic>
        <p:pic>
          <p:nvPicPr>
            <p:cNvPr id="7" name="Picture 2" descr="Conocé el PLAN SMG02 de Swiss Medical y sus precio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80" b="26635"/>
            <a:stretch/>
          </p:blipFill>
          <p:spPr bwMode="auto">
            <a:xfrm>
              <a:off x="7904870" y="2443830"/>
              <a:ext cx="4343400" cy="87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51BB347-D0BF-6141-81FC-CEB70B9CA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5879"/>
            <a:ext cx="10515600" cy="1325563"/>
          </a:xfrm>
        </p:spPr>
        <p:txBody>
          <a:bodyPr/>
          <a:lstStyle/>
          <a:p>
            <a:r>
              <a:rPr lang="es-AR" b="1" dirty="0" smtClean="0">
                <a:latin typeface="Calisto MT" panose="02040603050505030304" pitchFamily="18" charset="0"/>
              </a:rPr>
              <a:t>Técnica niños menores de 1 año</a:t>
            </a:r>
            <a:endParaRPr lang="es-AR" b="1" dirty="0">
              <a:latin typeface="Calisto MT" panose="02040603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A8532-9B8A-E744-AC10-370C2F911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2276"/>
            <a:ext cx="10515600" cy="4032477"/>
          </a:xfrm>
        </p:spPr>
        <p:txBody>
          <a:bodyPr/>
          <a:lstStyle/>
          <a:p>
            <a:pPr algn="just"/>
            <a:r>
              <a:rPr lang="es-AR" dirty="0" smtClean="0">
                <a:latin typeface="Calisto MT" panose="02040603050505030304" pitchFamily="18" charset="0"/>
              </a:rPr>
              <a:t>Sentarse con el bebé en brazos.</a:t>
            </a:r>
          </a:p>
          <a:p>
            <a:pPr marL="0" indent="0" algn="just">
              <a:buNone/>
            </a:pPr>
            <a:endParaRPr lang="es-AR" dirty="0" smtClean="0">
              <a:latin typeface="Calisto MT" panose="02040603050505030304" pitchFamily="18" charset="0"/>
            </a:endParaRPr>
          </a:p>
          <a:p>
            <a:pPr algn="just"/>
            <a:r>
              <a:rPr lang="es-AR" dirty="0" smtClean="0">
                <a:latin typeface="Calisto MT" panose="02040603050505030304" pitchFamily="18" charset="0"/>
              </a:rPr>
              <a:t>Colocar al bebé apoyado sobre el antebrazo del adulto, boca abajo, con la cabeza más baja que el resto del cuerpo, sosteniéndolo de la mandíbula.</a:t>
            </a:r>
          </a:p>
          <a:p>
            <a:pPr marL="0" indent="0" algn="just">
              <a:buNone/>
            </a:pPr>
            <a:endParaRPr lang="es-AR" dirty="0" smtClean="0">
              <a:latin typeface="Calisto MT" panose="02040603050505030304" pitchFamily="18" charset="0"/>
            </a:endParaRPr>
          </a:p>
          <a:p>
            <a:pPr algn="just"/>
            <a:r>
              <a:rPr lang="es-AR" dirty="0" smtClean="0">
                <a:latin typeface="Calisto MT" panose="02040603050505030304" pitchFamily="18" charset="0"/>
              </a:rPr>
              <a:t>Dar 5 golpes en la espalda entre los omóplatos usando el talón de la mano.</a:t>
            </a:r>
            <a:endParaRPr lang="es-AR" dirty="0">
              <a:latin typeface="Calisto MT" panose="02040603050505030304" pitchFamily="18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55E892-1B5D-FD48-BA38-34D71DDBE9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1721" b="-3543"/>
          <a:stretch/>
        </p:blipFill>
        <p:spPr>
          <a:xfrm>
            <a:off x="164290" y="0"/>
            <a:ext cx="2108923" cy="111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97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F1110-0210-954B-97E2-694B8C4B2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540" y="283447"/>
            <a:ext cx="7492999" cy="1325563"/>
          </a:xfrm>
        </p:spPr>
        <p:txBody>
          <a:bodyPr/>
          <a:lstStyle/>
          <a:p>
            <a:r>
              <a:rPr lang="en-US" b="1" dirty="0" err="1">
                <a:latin typeface="Calisto MT" panose="02040603050505030304" pitchFamily="18" charset="0"/>
              </a:rPr>
              <a:t>Maniobra</a:t>
            </a:r>
            <a:r>
              <a:rPr lang="en-US" b="1" dirty="0">
                <a:latin typeface="Calisto MT" panose="02040603050505030304" pitchFamily="18" charset="0"/>
              </a:rPr>
              <a:t> de Heimlich</a:t>
            </a:r>
            <a:endParaRPr lang="x-none" b="1" dirty="0">
              <a:latin typeface="Calisto MT" panose="0204060305050503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00C3C2-0E36-244B-AAAA-7248326A2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904" y="1269817"/>
            <a:ext cx="2831512" cy="5588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0C7E56-9ABC-824A-B543-2A28A821B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219" y="2050641"/>
            <a:ext cx="5434019" cy="4337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55E892-1B5D-FD48-BA38-34D71DDBE9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1721" b="-3543"/>
          <a:stretch/>
        </p:blipFill>
        <p:spPr>
          <a:xfrm>
            <a:off x="333103" y="168005"/>
            <a:ext cx="2089310" cy="1101812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9298744" y="92692"/>
            <a:ext cx="2949525" cy="1957950"/>
            <a:chOff x="7904870" y="92691"/>
            <a:chExt cx="4343400" cy="3223337"/>
          </a:xfrm>
        </p:grpSpPr>
        <p:pic>
          <p:nvPicPr>
            <p:cNvPr id="8" name="Imagen 7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8053" y="92691"/>
              <a:ext cx="3187337" cy="2810326"/>
            </a:xfrm>
            <a:prstGeom prst="rect">
              <a:avLst/>
            </a:prstGeom>
            <a:noFill/>
          </p:spPr>
        </p:pic>
        <p:pic>
          <p:nvPicPr>
            <p:cNvPr id="9" name="Picture 2" descr="Conocé el PLAN SMG02 de Swiss Medical y sus precios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80" b="26635"/>
            <a:stretch/>
          </p:blipFill>
          <p:spPr bwMode="auto">
            <a:xfrm>
              <a:off x="7904870" y="2443830"/>
              <a:ext cx="4343400" cy="87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3483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35986-BF3B-3443-A954-CF86FA485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616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alisto MT" panose="02040603050505030304" pitchFamily="18" charset="0"/>
              </a:rPr>
              <a:t/>
            </a:r>
            <a:br>
              <a:rPr lang="en-US" b="1" dirty="0" smtClean="0">
                <a:latin typeface="Calisto MT" panose="02040603050505030304" pitchFamily="18" charset="0"/>
              </a:rPr>
            </a:br>
            <a:r>
              <a:rPr lang="en-US" b="1" dirty="0" smtClean="0">
                <a:latin typeface="Calisto MT" panose="02040603050505030304" pitchFamily="18" charset="0"/>
              </a:rPr>
              <a:t/>
            </a:r>
            <a:br>
              <a:rPr lang="en-US" b="1" dirty="0" smtClean="0">
                <a:latin typeface="Calisto MT" panose="02040603050505030304" pitchFamily="18" charset="0"/>
              </a:rPr>
            </a:br>
            <a:r>
              <a:rPr lang="en-US" b="1" dirty="0" smtClean="0">
                <a:latin typeface="Calisto MT" panose="02040603050505030304" pitchFamily="18" charset="0"/>
              </a:rPr>
              <a:t>Si </a:t>
            </a:r>
            <a:r>
              <a:rPr lang="en-US" b="1" dirty="0">
                <a:latin typeface="Calisto MT" panose="02040603050505030304" pitchFamily="18" charset="0"/>
              </a:rPr>
              <a:t>el </a:t>
            </a:r>
            <a:r>
              <a:rPr lang="en-US" b="1" dirty="0" err="1">
                <a:latin typeface="Calisto MT" panose="02040603050505030304" pitchFamily="18" charset="0"/>
              </a:rPr>
              <a:t>objeto</a:t>
            </a:r>
            <a:r>
              <a:rPr lang="en-US" b="1" dirty="0">
                <a:latin typeface="Calisto MT" panose="02040603050505030304" pitchFamily="18" charset="0"/>
              </a:rPr>
              <a:t> no </a:t>
            </a:r>
            <a:r>
              <a:rPr lang="en-US" b="1" dirty="0" err="1">
                <a:latin typeface="Calisto MT" panose="02040603050505030304" pitchFamily="18" charset="0"/>
              </a:rPr>
              <a:t>fue</a:t>
            </a:r>
            <a:r>
              <a:rPr lang="en-US" b="1" dirty="0">
                <a:latin typeface="Calisto MT" panose="02040603050505030304" pitchFamily="18" charset="0"/>
              </a:rPr>
              <a:t> </a:t>
            </a:r>
            <a:r>
              <a:rPr lang="en-US" b="1" dirty="0" err="1">
                <a:latin typeface="Calisto MT" panose="02040603050505030304" pitchFamily="18" charset="0"/>
              </a:rPr>
              <a:t>expulsado</a:t>
            </a:r>
            <a:r>
              <a:rPr lang="en-US" b="1" dirty="0">
                <a:latin typeface="Calisto MT" panose="02040603050505030304" pitchFamily="18" charset="0"/>
              </a:rPr>
              <a:t>...</a:t>
            </a:r>
            <a:endParaRPr lang="x-none" b="1" dirty="0">
              <a:latin typeface="Calisto MT" panose="02040603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D05C4-8029-1544-A8BA-EB8D3B7BE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endParaRPr lang="en-US" dirty="0">
              <a:latin typeface="Calisto MT" panose="02040603050505030304" pitchFamily="18" charset="0"/>
            </a:endParaRPr>
          </a:p>
          <a:p>
            <a:pPr algn="just"/>
            <a:endParaRPr lang="en-US" dirty="0" smtClean="0">
              <a:latin typeface="Calisto MT" panose="02040603050505030304" pitchFamily="18" charset="0"/>
            </a:endParaRPr>
          </a:p>
          <a:p>
            <a:pPr algn="just"/>
            <a:r>
              <a:rPr lang="es-AR" dirty="0" smtClean="0">
                <a:latin typeface="Calisto MT" panose="02040603050505030304" pitchFamily="18" charset="0"/>
              </a:rPr>
              <a:t>Dar vuelta al bebé, girándolo sobre la mano que utilizó para dar los 5 golpes.</a:t>
            </a:r>
          </a:p>
          <a:p>
            <a:pPr algn="just"/>
            <a:r>
              <a:rPr lang="es-AR" dirty="0" smtClean="0">
                <a:latin typeface="Calisto MT" panose="02040603050505030304" pitchFamily="18" charset="0"/>
              </a:rPr>
              <a:t>Dar 5 compresiones cardíacas.</a:t>
            </a:r>
          </a:p>
          <a:p>
            <a:pPr algn="just"/>
            <a:r>
              <a:rPr lang="es-AR" dirty="0" smtClean="0">
                <a:latin typeface="Calisto MT" panose="02040603050505030304" pitchFamily="18" charset="0"/>
              </a:rPr>
              <a:t>Si el objeto está visible, intente sacarlo con los dedos.</a:t>
            </a:r>
          </a:p>
          <a:p>
            <a:pPr algn="just"/>
            <a:r>
              <a:rPr lang="es-AR" dirty="0" smtClean="0">
                <a:latin typeface="Calisto MT" panose="02040603050505030304" pitchFamily="18" charset="0"/>
              </a:rPr>
              <a:t>Si el objeto no fue expulsado, vuelva a empezar con las palmadas en la espalda</a:t>
            </a:r>
            <a:r>
              <a:rPr lang="en-US" dirty="0" smtClean="0">
                <a:latin typeface="Calisto MT" panose="02040603050505030304" pitchFamily="18" charset="0"/>
              </a:rPr>
              <a:t>.</a:t>
            </a:r>
            <a:endParaRPr lang="en-US" dirty="0">
              <a:latin typeface="Calisto MT" panose="02040603050505030304" pitchFamily="18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55E892-1B5D-FD48-BA38-34D71DDBE9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721" b="-3543"/>
          <a:stretch/>
        </p:blipFill>
        <p:spPr>
          <a:xfrm>
            <a:off x="333103" y="168005"/>
            <a:ext cx="2055572" cy="1084020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9523828" y="92691"/>
            <a:ext cx="2724442" cy="1834583"/>
            <a:chOff x="7904870" y="92691"/>
            <a:chExt cx="4343400" cy="3223337"/>
          </a:xfrm>
        </p:grpSpPr>
        <p:pic>
          <p:nvPicPr>
            <p:cNvPr id="6" name="Imagen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8053" y="92691"/>
              <a:ext cx="3187337" cy="2810326"/>
            </a:xfrm>
            <a:prstGeom prst="rect">
              <a:avLst/>
            </a:prstGeom>
            <a:noFill/>
          </p:spPr>
        </p:pic>
        <p:pic>
          <p:nvPicPr>
            <p:cNvPr id="7" name="Picture 2" descr="Conocé el PLAN SMG02 de Swiss Medical y sus precio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80" b="26635"/>
            <a:stretch/>
          </p:blipFill>
          <p:spPr bwMode="auto">
            <a:xfrm>
              <a:off x="7904870" y="2443830"/>
              <a:ext cx="4343400" cy="87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1995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0CF3AA-9049-D64D-B608-1C3E3637A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62" y="0"/>
            <a:ext cx="3913187" cy="68522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3061E7-73FA-C94C-ADAB-FACE65AA8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622" y="0"/>
            <a:ext cx="6900862" cy="700542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01E38F2-7054-1B42-B746-9927408D37BC}"/>
              </a:ext>
            </a:extLst>
          </p:cNvPr>
          <p:cNvSpPr/>
          <p:nvPr/>
        </p:nvSpPr>
        <p:spPr>
          <a:xfrm>
            <a:off x="786605" y="2349844"/>
            <a:ext cx="2857500" cy="282756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728262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64FBF-DC90-DE49-BE49-0B5CC2814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8563" y="130544"/>
            <a:ext cx="4338639" cy="953747"/>
          </a:xfrm>
        </p:spPr>
        <p:txBody>
          <a:bodyPr/>
          <a:lstStyle/>
          <a:p>
            <a:r>
              <a:rPr lang="en-US" dirty="0" err="1">
                <a:latin typeface="Calisto MT" panose="02040603050505030304" pitchFamily="18" charset="0"/>
              </a:rPr>
              <a:t>Ciclo</a:t>
            </a:r>
            <a:r>
              <a:rPr lang="en-US" dirty="0">
                <a:latin typeface="Calisto MT" panose="02040603050505030304" pitchFamily="18" charset="0"/>
              </a:rPr>
              <a:t> </a:t>
            </a:r>
            <a:r>
              <a:rPr lang="en-US" dirty="0" err="1">
                <a:latin typeface="Calisto MT" panose="02040603050505030304" pitchFamily="18" charset="0"/>
              </a:rPr>
              <a:t>completo</a:t>
            </a:r>
            <a:endParaRPr lang="x-none" dirty="0">
              <a:latin typeface="Calisto MT" panose="02040603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DB824-075F-1A47-8068-04D7BA7EB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7048" y="866376"/>
            <a:ext cx="9124951" cy="63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Calisto MT" panose="02040603050505030304" pitchFamily="18" charset="0"/>
              </a:rPr>
              <a:t>5 </a:t>
            </a:r>
            <a:r>
              <a:rPr lang="en-US" sz="2400" b="1" dirty="0" err="1">
                <a:latin typeface="Calisto MT" panose="02040603050505030304" pitchFamily="18" charset="0"/>
              </a:rPr>
              <a:t>Palmadas</a:t>
            </a:r>
            <a:r>
              <a:rPr lang="en-US" sz="2400" b="1" dirty="0">
                <a:latin typeface="Calisto MT" panose="02040603050505030304" pitchFamily="18" charset="0"/>
              </a:rPr>
              <a:t> </a:t>
            </a:r>
            <a:r>
              <a:rPr lang="en-US" sz="2400" b="1" dirty="0" err="1">
                <a:latin typeface="Calisto MT" panose="02040603050505030304" pitchFamily="18" charset="0"/>
              </a:rPr>
              <a:t>en</a:t>
            </a:r>
            <a:r>
              <a:rPr lang="en-US" sz="2400" b="1" dirty="0">
                <a:latin typeface="Calisto MT" panose="02040603050505030304" pitchFamily="18" charset="0"/>
              </a:rPr>
              <a:t> la </a:t>
            </a:r>
            <a:r>
              <a:rPr lang="en-US" sz="2400" b="1" dirty="0" err="1">
                <a:latin typeface="Calisto MT" panose="02040603050505030304" pitchFamily="18" charset="0"/>
              </a:rPr>
              <a:t>espalda</a:t>
            </a:r>
            <a:r>
              <a:rPr lang="en-US" sz="2400" b="1" dirty="0">
                <a:latin typeface="Calisto MT" panose="02040603050505030304" pitchFamily="18" charset="0"/>
              </a:rPr>
              <a:t> y 5 </a:t>
            </a:r>
            <a:r>
              <a:rPr lang="en-US" sz="2400" b="1" dirty="0" err="1">
                <a:latin typeface="Calisto MT" panose="02040603050505030304" pitchFamily="18" charset="0"/>
              </a:rPr>
              <a:t>compresiones</a:t>
            </a:r>
            <a:r>
              <a:rPr lang="en-US" sz="2400" b="1" dirty="0">
                <a:latin typeface="Calisto MT" panose="02040603050505030304" pitchFamily="18" charset="0"/>
              </a:rPr>
              <a:t> </a:t>
            </a:r>
            <a:r>
              <a:rPr lang="en-US" sz="2400" b="1" dirty="0" err="1">
                <a:latin typeface="Calisto MT" panose="02040603050505030304" pitchFamily="18" charset="0"/>
              </a:rPr>
              <a:t>torácicas</a:t>
            </a:r>
            <a:endParaRPr lang="en-US" sz="2400" b="1" dirty="0">
              <a:latin typeface="Calisto MT" panose="0204060305050503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259E2E-7CA0-014A-9CCA-8FB0A3985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697" y="1394224"/>
            <a:ext cx="3640141" cy="54677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8AAA78-D7BB-AC4A-97BC-62E2B6254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609" y="1394224"/>
            <a:ext cx="4167186" cy="5480756"/>
          </a:xfrm>
          <a:prstGeom prst="rect">
            <a:avLst/>
          </a:prstGeom>
        </p:spPr>
      </p:pic>
      <p:pic>
        <p:nvPicPr>
          <p:cNvPr id="6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55E892-1B5D-FD48-BA38-34D71DDBE9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1721" b="-3543"/>
          <a:stretch/>
        </p:blipFill>
        <p:spPr>
          <a:xfrm>
            <a:off x="333103" y="168005"/>
            <a:ext cx="2108923" cy="1112155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9973994" y="92691"/>
            <a:ext cx="2274276" cy="1750177"/>
            <a:chOff x="7904870" y="92691"/>
            <a:chExt cx="4343400" cy="3223337"/>
          </a:xfrm>
        </p:grpSpPr>
        <p:pic>
          <p:nvPicPr>
            <p:cNvPr id="8" name="Imagen 7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8053" y="92691"/>
              <a:ext cx="3187337" cy="2810326"/>
            </a:xfrm>
            <a:prstGeom prst="rect">
              <a:avLst/>
            </a:prstGeom>
            <a:noFill/>
          </p:spPr>
        </p:pic>
        <p:pic>
          <p:nvPicPr>
            <p:cNvPr id="9" name="Picture 2" descr="Conocé el PLAN SMG02 de Swiss Medical y sus precios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80" b="26635"/>
            <a:stretch/>
          </p:blipFill>
          <p:spPr bwMode="auto">
            <a:xfrm>
              <a:off x="7904870" y="2443830"/>
              <a:ext cx="4343400" cy="87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76885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9969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Calisto MT" panose="02040603050505030304" pitchFamily="18" charset="0"/>
              </a:rPr>
              <a:t/>
            </a:r>
            <a:br>
              <a:rPr lang="es-ES" dirty="0" smtClean="0">
                <a:latin typeface="Calisto MT" panose="02040603050505030304" pitchFamily="18" charset="0"/>
              </a:rPr>
            </a:br>
            <a:r>
              <a:rPr lang="es-ES" dirty="0" smtClean="0">
                <a:latin typeface="Calisto MT" panose="02040603050505030304" pitchFamily="18" charset="0"/>
              </a:rPr>
              <a:t>Técnica niños mayores de 1 año</a:t>
            </a:r>
            <a:endParaRPr lang="es-AR" dirty="0">
              <a:latin typeface="Calisto MT" panose="0204060305050503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521976"/>
            <a:ext cx="10515600" cy="4351338"/>
          </a:xfrm>
        </p:spPr>
        <p:txBody>
          <a:bodyPr/>
          <a:lstStyle/>
          <a:p>
            <a:r>
              <a:rPr lang="es-ES" dirty="0">
                <a:latin typeface="Calisto MT" panose="02040603050505030304" pitchFamily="18" charset="0"/>
                <a:cs typeface="Calibri Light" panose="020F0302020204030204" pitchFamily="34" charset="0"/>
              </a:rPr>
              <a:t>Si el niño está consciente </a:t>
            </a:r>
            <a:r>
              <a:rPr lang="es-ES" dirty="0" smtClean="0">
                <a:latin typeface="Calisto MT" panose="02040603050505030304" pitchFamily="18" charset="0"/>
                <a:cs typeface="Calibri Light" panose="020F0302020204030204" pitchFamily="34" charset="0"/>
              </a:rPr>
              <a:t>dar </a:t>
            </a:r>
            <a:r>
              <a:rPr lang="es-ES" dirty="0">
                <a:latin typeface="Calisto MT" panose="02040603050505030304" pitchFamily="18" charset="0"/>
                <a:cs typeface="Calibri Light" panose="020F0302020204030204" pitchFamily="34" charset="0"/>
              </a:rPr>
              <a:t>cinco golpes en la parte alta de la </a:t>
            </a:r>
            <a:r>
              <a:rPr lang="es-ES" dirty="0" smtClean="0">
                <a:latin typeface="Calisto MT" panose="02040603050505030304" pitchFamily="18" charset="0"/>
                <a:cs typeface="Calibri Light" panose="020F0302020204030204" pitchFamily="34" charset="0"/>
              </a:rPr>
              <a:t>espalda</a:t>
            </a:r>
          </a:p>
          <a:p>
            <a:r>
              <a:rPr lang="es-ES" dirty="0" smtClean="0">
                <a:latin typeface="Calisto MT" panose="02040603050505030304" pitchFamily="18" charset="0"/>
                <a:cs typeface="Calibri Light" panose="020F0302020204030204" pitchFamily="34" charset="0"/>
              </a:rPr>
              <a:t>Luego </a:t>
            </a:r>
            <a:r>
              <a:rPr lang="es-ES" dirty="0">
                <a:latin typeface="Calisto MT" panose="02040603050505030304" pitchFamily="18" charset="0"/>
                <a:cs typeface="Calibri Light" panose="020F0302020204030204" pitchFamily="34" charset="0"/>
              </a:rPr>
              <a:t>se hacen cinco compresiones en la boca del estómago. </a:t>
            </a:r>
            <a:endParaRPr lang="es-ES" dirty="0" smtClean="0">
              <a:latin typeface="Calisto MT" panose="02040603050505030304" pitchFamily="18" charset="0"/>
              <a:cs typeface="Calibri Light" panose="020F0302020204030204" pitchFamily="34" charset="0"/>
            </a:endParaRPr>
          </a:p>
          <a:p>
            <a:r>
              <a:rPr lang="es-ES" dirty="0" smtClean="0">
                <a:latin typeface="Calisto MT" panose="02040603050505030304" pitchFamily="18" charset="0"/>
                <a:cs typeface="Calibri Light" panose="020F0302020204030204" pitchFamily="34" charset="0"/>
              </a:rPr>
              <a:t>Nos </a:t>
            </a:r>
            <a:r>
              <a:rPr lang="es-ES" dirty="0">
                <a:latin typeface="Calisto MT" panose="02040603050505030304" pitchFamily="18" charset="0"/>
                <a:cs typeface="Calibri Light" panose="020F0302020204030204" pitchFamily="34" charset="0"/>
              </a:rPr>
              <a:t>colocaremos detrás de él, con el niño de pie y rodeando su cintura con los brazos. Colocaremos el puño de una mano en la zona del estómago que está entre el ombligo y el tórax. </a:t>
            </a:r>
            <a:r>
              <a:rPr lang="es-ES" dirty="0" smtClean="0">
                <a:latin typeface="Calisto MT" panose="02040603050505030304" pitchFamily="18" charset="0"/>
                <a:cs typeface="Calibri Light" panose="020F0302020204030204" pitchFamily="34" charset="0"/>
              </a:rPr>
              <a:t>Se toma el </a:t>
            </a:r>
            <a:r>
              <a:rPr lang="es-ES" dirty="0">
                <a:latin typeface="Calisto MT" panose="02040603050505030304" pitchFamily="18" charset="0"/>
                <a:cs typeface="Calibri Light" panose="020F0302020204030204" pitchFamily="34" charset="0"/>
              </a:rPr>
              <a:t>puño con la otra mano y realizaremos una compresión fuerte hacia dentro y hacia arriba</a:t>
            </a:r>
            <a:endParaRPr lang="es-AR" dirty="0">
              <a:latin typeface="Calisto MT" panose="02040603050505030304" pitchFamily="18" charset="0"/>
              <a:cs typeface="Calibri Light" panose="020F030202020403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55E892-1B5D-FD48-BA38-34D71DDBE9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721" b="-3543"/>
          <a:stretch/>
        </p:blipFill>
        <p:spPr>
          <a:xfrm>
            <a:off x="333103" y="168005"/>
            <a:ext cx="2082246" cy="1098087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9875520" y="92692"/>
            <a:ext cx="2372750" cy="1595432"/>
            <a:chOff x="7904870" y="92691"/>
            <a:chExt cx="4343400" cy="3223337"/>
          </a:xfrm>
        </p:grpSpPr>
        <p:pic>
          <p:nvPicPr>
            <p:cNvPr id="6" name="Imagen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8053" y="92691"/>
              <a:ext cx="3187337" cy="2810326"/>
            </a:xfrm>
            <a:prstGeom prst="rect">
              <a:avLst/>
            </a:prstGeom>
            <a:noFill/>
          </p:spPr>
        </p:pic>
        <p:pic>
          <p:nvPicPr>
            <p:cNvPr id="7" name="Picture 2" descr="Conocé el PLAN SMG02 de Swiss Medical y sus precio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80" b="26635"/>
            <a:stretch/>
          </p:blipFill>
          <p:spPr bwMode="auto">
            <a:xfrm>
              <a:off x="7904870" y="2443830"/>
              <a:ext cx="4343400" cy="87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4777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TRAGANTAMIENTO | U24+ Emergencias Médi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635" y="1118299"/>
            <a:ext cx="7471953" cy="573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55E892-1B5D-FD48-BA38-34D71DDBE9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721" b="-3543"/>
          <a:stretch/>
        </p:blipFill>
        <p:spPr>
          <a:xfrm>
            <a:off x="333103" y="168005"/>
            <a:ext cx="2242301" cy="1182493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9931790" y="92692"/>
            <a:ext cx="2316479" cy="1693906"/>
            <a:chOff x="7904870" y="92691"/>
            <a:chExt cx="4343400" cy="3223337"/>
          </a:xfrm>
        </p:grpSpPr>
        <p:pic>
          <p:nvPicPr>
            <p:cNvPr id="9" name="Imagen 8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8053" y="92691"/>
              <a:ext cx="3187337" cy="2810326"/>
            </a:xfrm>
            <a:prstGeom prst="rect">
              <a:avLst/>
            </a:prstGeom>
            <a:noFill/>
          </p:spPr>
        </p:pic>
        <p:pic>
          <p:nvPicPr>
            <p:cNvPr id="10" name="Picture 2" descr="Conocé el PLAN SMG02 de Swiss Medical y sus precios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80" b="26635"/>
            <a:stretch/>
          </p:blipFill>
          <p:spPr bwMode="auto">
            <a:xfrm>
              <a:off x="7904870" y="2443830"/>
              <a:ext cx="4343400" cy="872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120352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TM02900743[[fn=Orgánico]]</Template>
  <TotalTime>237</TotalTime>
  <Words>294</Words>
  <Application>Microsoft Office PowerPoint</Application>
  <PresentationFormat>Panorámica</PresentationFormat>
  <Paragraphs>30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 Light</vt:lpstr>
      <vt:lpstr>Calisto MT</vt:lpstr>
      <vt:lpstr>Cambria Math</vt:lpstr>
      <vt:lpstr>Garamond</vt:lpstr>
      <vt:lpstr>Orgánico</vt:lpstr>
      <vt:lpstr>Maniobra de Heimlich  Curso para padres</vt:lpstr>
      <vt:lpstr>Maniobra de Heimlich</vt:lpstr>
      <vt:lpstr>Técnica niños menores de 1 año</vt:lpstr>
      <vt:lpstr>Maniobra de Heimlich</vt:lpstr>
      <vt:lpstr>  Si el objeto no fue expulsado...</vt:lpstr>
      <vt:lpstr>Presentación de PowerPoint</vt:lpstr>
      <vt:lpstr>Ciclo completo</vt:lpstr>
      <vt:lpstr> Técnica niños mayores de 1 año</vt:lpstr>
      <vt:lpstr>Presentación de PowerPoint</vt:lpstr>
      <vt:lpstr>Presentación de PowerPoint</vt:lpstr>
      <vt:lpstr>Recuerde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Clínica Pasteur</dc:title>
  <dc:subject/>
  <dc:creator>Julio Grasso</dc:creator>
  <cp:keywords/>
  <dc:description/>
  <cp:lastModifiedBy>María Cecilia Giménez</cp:lastModifiedBy>
  <cp:revision>51</cp:revision>
  <dcterms:created xsi:type="dcterms:W3CDTF">2020-03-31T18:10:29Z</dcterms:created>
  <dcterms:modified xsi:type="dcterms:W3CDTF">2021-11-17T01:06:04Z</dcterms:modified>
  <cp:category/>
</cp:coreProperties>
</file>